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omments/comment1.xml" ContentType="application/vnd.openxmlformats-officedocument.presentationml.comment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4"/>
  </p:notesMasterIdLst>
  <p:handoutMasterIdLst>
    <p:handoutMasterId r:id="rId35"/>
  </p:handoutMasterIdLst>
  <p:sldIdLst>
    <p:sldId id="352" r:id="rId2"/>
    <p:sldId id="347" r:id="rId3"/>
    <p:sldId id="257" r:id="rId4"/>
    <p:sldId id="348" r:id="rId5"/>
    <p:sldId id="322" r:id="rId6"/>
    <p:sldId id="304" r:id="rId7"/>
    <p:sldId id="341" r:id="rId8"/>
    <p:sldId id="303" r:id="rId9"/>
    <p:sldId id="333" r:id="rId10"/>
    <p:sldId id="323" r:id="rId11"/>
    <p:sldId id="344" r:id="rId12"/>
    <p:sldId id="308" r:id="rId13"/>
    <p:sldId id="299" r:id="rId14"/>
    <p:sldId id="301" r:id="rId15"/>
    <p:sldId id="337" r:id="rId16"/>
    <p:sldId id="336" r:id="rId17"/>
    <p:sldId id="335" r:id="rId18"/>
    <p:sldId id="314" r:id="rId19"/>
    <p:sldId id="339" r:id="rId20"/>
    <p:sldId id="340" r:id="rId21"/>
    <p:sldId id="338" r:id="rId22"/>
    <p:sldId id="312" r:id="rId23"/>
    <p:sldId id="354" r:id="rId24"/>
    <p:sldId id="351" r:id="rId25"/>
    <p:sldId id="355" r:id="rId26"/>
    <p:sldId id="313" r:id="rId27"/>
    <p:sldId id="350" r:id="rId28"/>
    <p:sldId id="318" r:id="rId29"/>
    <p:sldId id="342" r:id="rId30"/>
    <p:sldId id="316" r:id="rId31"/>
    <p:sldId id="345" r:id="rId32"/>
    <p:sldId id="346" r:id="rId33"/>
  </p:sldIdLst>
  <p:sldSz cx="18288000" cy="10287000"/>
  <p:notesSz cx="9926638" cy="6797675"/>
  <p:embeddedFontLst>
    <p:embeddedFont>
      <p:font typeface="Calibri" panose="020F0502020204030204" pitchFamily="34" charset="0"/>
      <p:regular r:id="rId36"/>
      <p:bold r:id="rId37"/>
      <p:italic r:id="rId38"/>
      <p:boldItalic r:id="rId39"/>
    </p:embeddedFont>
    <p:embeddedFont>
      <p:font typeface="Calibri Light" panose="020F0302020204030204" pitchFamily="34" charset="0"/>
      <p:regular r:id="rId40"/>
      <p:italic r:id="rId41"/>
    </p:embeddedFont>
    <p:embeddedFont>
      <p:font typeface="Open Sans Light Bold" panose="020B0604020202020204" charset="0"/>
      <p:regular r:id="rId42"/>
    </p:embeddedFont>
    <p:embeddedFont>
      <p:font typeface="Source Sans Pro" panose="020B0503030403020204" pitchFamily="34" charset="0"/>
      <p:regular r:id="rId43"/>
      <p:bold r:id="rId44"/>
      <p:italic r:id="rId45"/>
      <p:boldItalic r:id="rId46"/>
    </p:embeddedFont>
    <p:embeddedFont>
      <p:font typeface="Source Sans Pro Bold" panose="020B0703030403020204" charset="0"/>
      <p:regular r:id="rId47"/>
      <p:bold r:id="rId4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inggeli Beatrice" initials="BB" lastIdx="2" clrIdx="0">
    <p:extLst>
      <p:ext uri="{19B8F6BF-5375-455C-9EA6-DF929625EA0E}">
        <p15:presenceInfo xmlns:p15="http://schemas.microsoft.com/office/powerpoint/2012/main" userId="S-1-5-21-3352713205-3116940686-2066961551-30578" providerId="AD"/>
      </p:ext>
    </p:extLst>
  </p:cmAuthor>
  <p:cmAuthor id="2" name="Breitenmoser Binja" initials="BB" lastIdx="1" clrIdx="1">
    <p:extLst>
      <p:ext uri="{19B8F6BF-5375-455C-9EA6-DF929625EA0E}">
        <p15:presenceInfo xmlns:p15="http://schemas.microsoft.com/office/powerpoint/2012/main" userId="S-1-5-21-1324675866-2757230640-4113041095-937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BBCF00"/>
    <a:srgbClr val="FFED00"/>
    <a:srgbClr val="005771"/>
    <a:srgbClr val="919291"/>
    <a:srgbClr val="739000"/>
    <a:srgbClr val="EDECE5"/>
    <a:srgbClr val="007B48"/>
    <a:srgbClr val="5C7390"/>
    <a:srgbClr val="0072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255" autoAdjust="0"/>
    <p:restoredTop sz="82598" autoAdjust="0"/>
  </p:normalViewPr>
  <p:slideViewPr>
    <p:cSldViewPr>
      <p:cViewPr>
        <p:scale>
          <a:sx n="75" d="100"/>
          <a:sy n="75" d="100"/>
        </p:scale>
        <p:origin x="43" y="-1541"/>
      </p:cViewPr>
      <p:guideLst>
        <p:guide orient="horz" pos="2160"/>
        <p:guide pos="2880"/>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100" d="100"/>
        <a:sy n="100" d="100"/>
      </p:scale>
      <p:origin x="0" y="0"/>
    </p:cViewPr>
  </p:sorterViewPr>
  <p:notesViewPr>
    <p:cSldViewPr>
      <p:cViewPr>
        <p:scale>
          <a:sx n="100" d="100"/>
          <a:sy n="100" d="100"/>
        </p:scale>
        <p:origin x="3570"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9.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43" Type="http://schemas.openxmlformats.org/officeDocument/2006/relationships/font" Target="fonts/font8.fntdata"/><Relationship Id="rId48" Type="http://schemas.openxmlformats.org/officeDocument/2006/relationships/font" Target="fonts/font13.fntdata"/><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psbe-data\Daten%20neu\150%20Gemeinwesenarbeit\50%20Mandate%20-%20Projekte\02%20Projekte\Stettlen\Befragung\Auswertung\Kopie%20von%20Bev&#246;lkerungsstatistik_Anfrage%20f&#252;r%20Befragung%2060+_bearbeitet.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psbe-data\Daten%20neu\150%20Gemeinwesenarbeit\50%20Mandate%20-%20Projekte\02%20Projekte\Stettlen\Befragung\Auswertung\Kopie%20von%20Bev&#246;lkerungsstatistik_Anfrage%20f&#252;r%20Befragung%2060+_bearbeitet.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de-CH" sz="3200" b="0" i="0" u="none" strike="noStrike" kern="1200" spc="0" baseline="0">
                <a:solidFill>
                  <a:srgbClr val="00726F"/>
                </a:solidFill>
                <a:latin typeface="Source Sans Pro"/>
                <a:ea typeface="+mn-ea"/>
                <a:cs typeface="+mn-cs"/>
              </a:defRPr>
            </a:pPr>
            <a:r>
              <a:rPr lang="de-CH" sz="3200" b="0" i="0" u="none" strike="noStrike" kern="1200" spc="0" baseline="0" dirty="0">
                <a:solidFill>
                  <a:srgbClr val="00726F"/>
                </a:solidFill>
                <a:latin typeface="Source Sans Pro"/>
                <a:ea typeface="+mn-ea"/>
                <a:cs typeface="+mn-cs"/>
              </a:rPr>
              <a:t>Anzahl 65+Jährige auf </a:t>
            </a:r>
            <a:br>
              <a:rPr lang="de-CH" sz="3200" b="0" i="0" u="none" strike="noStrike" kern="1200" spc="0" baseline="0" dirty="0">
                <a:solidFill>
                  <a:srgbClr val="00726F"/>
                </a:solidFill>
                <a:latin typeface="Source Sans Pro"/>
                <a:ea typeface="+mn-ea"/>
                <a:cs typeface="+mn-cs"/>
              </a:rPr>
            </a:br>
            <a:r>
              <a:rPr lang="de-CH" sz="3200" b="0" i="0" u="none" strike="noStrike" kern="1200" spc="0" baseline="0" dirty="0">
                <a:solidFill>
                  <a:srgbClr val="00726F"/>
                </a:solidFill>
                <a:latin typeface="Source Sans Pro"/>
                <a:ea typeface="+mn-ea"/>
                <a:cs typeface="+mn-cs"/>
              </a:rPr>
              <a:t>100 EinwohnerInnen </a:t>
            </a:r>
            <a:br>
              <a:rPr lang="de-CH" sz="3200" b="0" i="0" u="none" strike="noStrike" kern="1200" spc="0" baseline="0" dirty="0">
                <a:solidFill>
                  <a:srgbClr val="00726F"/>
                </a:solidFill>
                <a:latin typeface="Source Sans Pro"/>
                <a:ea typeface="+mn-ea"/>
                <a:cs typeface="+mn-cs"/>
              </a:rPr>
            </a:br>
            <a:r>
              <a:rPr lang="de-CH" sz="3200" b="0" i="0" u="none" strike="noStrike" kern="1200" spc="0" baseline="0" dirty="0">
                <a:solidFill>
                  <a:srgbClr val="00726F"/>
                </a:solidFill>
                <a:latin typeface="Source Sans Pro"/>
                <a:ea typeface="+mn-ea"/>
                <a:cs typeface="+mn-cs"/>
              </a:rPr>
              <a:t>20 – 64 Jährige </a:t>
            </a:r>
          </a:p>
        </c:rich>
      </c:tx>
      <c:overlay val="0"/>
      <c:spPr>
        <a:noFill/>
        <a:ln>
          <a:noFill/>
        </a:ln>
        <a:effectLst/>
      </c:spPr>
      <c:txPr>
        <a:bodyPr rot="0" spcFirstLastPara="1" vertOverflow="ellipsis" vert="horz" wrap="square" anchor="ctr" anchorCtr="1"/>
        <a:lstStyle/>
        <a:p>
          <a:pPr>
            <a:defRPr lang="de-CH" sz="3200" b="0" i="0" u="none" strike="noStrike" kern="1200" spc="0" baseline="0">
              <a:solidFill>
                <a:srgbClr val="00726F"/>
              </a:solidFill>
              <a:latin typeface="Source Sans Pro"/>
              <a:ea typeface="+mn-ea"/>
              <a:cs typeface="+mn-cs"/>
            </a:defRPr>
          </a:pPr>
          <a:endParaRPr lang="de-DE"/>
        </a:p>
      </c:txPr>
    </c:title>
    <c:autoTitleDeleted val="0"/>
    <c:plotArea>
      <c:layout/>
      <c:barChart>
        <c:barDir val="col"/>
        <c:grouping val="clustered"/>
        <c:varyColors val="0"/>
        <c:ser>
          <c:idx val="0"/>
          <c:order val="0"/>
          <c:tx>
            <c:strRef>
              <c:f>Tabelle2!$A$4</c:f>
              <c:strCache>
                <c:ptCount val="1"/>
                <c:pt idx="0">
                  <c:v>2000</c:v>
                </c:pt>
              </c:strCache>
            </c:strRef>
          </c:tx>
          <c:spPr>
            <a:solidFill>
              <a:srgbClr val="FFED00"/>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de-CH" sz="2000" b="0" i="0" u="none" strike="noStrike" kern="1200" baseline="0">
                    <a:solidFill>
                      <a:srgbClr val="00726F"/>
                    </a:solidFill>
                    <a:latin typeface="Source Sans Pro"/>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Tabelle2!$B$3:$E$3</c:f>
              <c:strCache>
                <c:ptCount val="4"/>
                <c:pt idx="0">
                  <c:v>Stettlen</c:v>
                </c:pt>
                <c:pt idx="1">
                  <c:v>Stadt Bern</c:v>
                </c:pt>
                <c:pt idx="2">
                  <c:v>Kanton </c:v>
                </c:pt>
                <c:pt idx="3">
                  <c:v>Schweiz</c:v>
                </c:pt>
              </c:strCache>
            </c:strRef>
          </c:cat>
          <c:val>
            <c:numRef>
              <c:f>Tabelle2!$B$4:$E$4</c:f>
              <c:numCache>
                <c:formatCode>General</c:formatCode>
                <c:ptCount val="4"/>
                <c:pt idx="0">
                  <c:v>19.100000000000001</c:v>
                </c:pt>
                <c:pt idx="1">
                  <c:v>30.6</c:v>
                </c:pt>
                <c:pt idx="2" formatCode="0.0">
                  <c:v>28.1</c:v>
                </c:pt>
                <c:pt idx="3" formatCode="0.0">
                  <c:v>24.8</c:v>
                </c:pt>
              </c:numCache>
            </c:numRef>
          </c:val>
          <c:extLst>
            <c:ext xmlns:c16="http://schemas.microsoft.com/office/drawing/2014/chart" uri="{C3380CC4-5D6E-409C-BE32-E72D297353CC}">
              <c16:uniqueId val="{00000000-CA3F-4442-9F90-70165F40D779}"/>
            </c:ext>
          </c:extLst>
        </c:ser>
        <c:ser>
          <c:idx val="1"/>
          <c:order val="1"/>
          <c:tx>
            <c:strRef>
              <c:f>Tabelle2!$A$5</c:f>
              <c:strCache>
                <c:ptCount val="1"/>
                <c:pt idx="0">
                  <c:v>2010</c:v>
                </c:pt>
              </c:strCache>
            </c:strRef>
          </c:tx>
          <c:spPr>
            <a:solidFill>
              <a:srgbClr val="BBCF00"/>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de-CH" sz="2000" b="0" i="0" u="none" strike="noStrike" kern="1200" baseline="0">
                    <a:solidFill>
                      <a:srgbClr val="00726F"/>
                    </a:solidFill>
                    <a:latin typeface="Source Sans Pro"/>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Tabelle2!$B$3:$E$3</c:f>
              <c:strCache>
                <c:ptCount val="4"/>
                <c:pt idx="0">
                  <c:v>Stettlen</c:v>
                </c:pt>
                <c:pt idx="1">
                  <c:v>Stadt Bern</c:v>
                </c:pt>
                <c:pt idx="2">
                  <c:v>Kanton </c:v>
                </c:pt>
                <c:pt idx="3">
                  <c:v>Schweiz</c:v>
                </c:pt>
              </c:strCache>
            </c:strRef>
          </c:cat>
          <c:val>
            <c:numRef>
              <c:f>Tabelle2!$B$5:$E$5</c:f>
              <c:numCache>
                <c:formatCode>General</c:formatCode>
                <c:ptCount val="4"/>
                <c:pt idx="0">
                  <c:v>27.8</c:v>
                </c:pt>
                <c:pt idx="1">
                  <c:v>28.2</c:v>
                </c:pt>
                <c:pt idx="2" formatCode="0.0">
                  <c:v>30.5</c:v>
                </c:pt>
                <c:pt idx="3" formatCode="0.0">
                  <c:v>27.1</c:v>
                </c:pt>
              </c:numCache>
            </c:numRef>
          </c:val>
          <c:extLst>
            <c:ext xmlns:c16="http://schemas.microsoft.com/office/drawing/2014/chart" uri="{C3380CC4-5D6E-409C-BE32-E72D297353CC}">
              <c16:uniqueId val="{00000001-CA3F-4442-9F90-70165F40D779}"/>
            </c:ext>
          </c:extLst>
        </c:ser>
        <c:ser>
          <c:idx val="2"/>
          <c:order val="2"/>
          <c:tx>
            <c:strRef>
              <c:f>Tabelle2!$A$6</c:f>
              <c:strCache>
                <c:ptCount val="1"/>
                <c:pt idx="0">
                  <c:v>2020</c:v>
                </c:pt>
              </c:strCache>
            </c:strRef>
          </c:tx>
          <c:spPr>
            <a:solidFill>
              <a:srgbClr val="007B48"/>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de-CH" sz="2000" b="0" i="0" u="none" strike="noStrike" kern="1200" baseline="0">
                    <a:solidFill>
                      <a:srgbClr val="00726F"/>
                    </a:solidFill>
                    <a:latin typeface="Source Sans Pro"/>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Tabelle2!$B$3:$E$3</c:f>
              <c:strCache>
                <c:ptCount val="4"/>
                <c:pt idx="0">
                  <c:v>Stettlen</c:v>
                </c:pt>
                <c:pt idx="1">
                  <c:v>Stadt Bern</c:v>
                </c:pt>
                <c:pt idx="2">
                  <c:v>Kanton </c:v>
                </c:pt>
                <c:pt idx="3">
                  <c:v>Schweiz</c:v>
                </c:pt>
              </c:strCache>
            </c:strRef>
          </c:cat>
          <c:val>
            <c:numRef>
              <c:f>Tabelle2!$B$6:$E$6</c:f>
              <c:numCache>
                <c:formatCode>General</c:formatCode>
                <c:ptCount val="4"/>
                <c:pt idx="0">
                  <c:v>36.6</c:v>
                </c:pt>
                <c:pt idx="1">
                  <c:v>26.1</c:v>
                </c:pt>
                <c:pt idx="2" formatCode="0.0">
                  <c:v>35.700000000000003</c:v>
                </c:pt>
                <c:pt idx="3" formatCode="0.0">
                  <c:v>30.7</c:v>
                </c:pt>
              </c:numCache>
            </c:numRef>
          </c:val>
          <c:extLst>
            <c:ext xmlns:c16="http://schemas.microsoft.com/office/drawing/2014/chart" uri="{C3380CC4-5D6E-409C-BE32-E72D297353CC}">
              <c16:uniqueId val="{00000002-CA3F-4442-9F90-70165F40D779}"/>
            </c:ext>
          </c:extLst>
        </c:ser>
        <c:ser>
          <c:idx val="3"/>
          <c:order val="3"/>
          <c:tx>
            <c:strRef>
              <c:f>Tabelle2!$A$7</c:f>
              <c:strCache>
                <c:ptCount val="1"/>
                <c:pt idx="0">
                  <c:v>2022</c:v>
                </c:pt>
              </c:strCache>
            </c:strRef>
          </c:tx>
          <c:spPr>
            <a:solidFill>
              <a:srgbClr val="5C7390"/>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de-CH" sz="2000" b="0" i="0" u="none" strike="noStrike" kern="1200" baseline="0">
                    <a:solidFill>
                      <a:srgbClr val="00726F"/>
                    </a:solidFill>
                    <a:latin typeface="Source Sans Pro"/>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Tabelle2!$B$3:$E$3</c:f>
              <c:strCache>
                <c:ptCount val="4"/>
                <c:pt idx="0">
                  <c:v>Stettlen</c:v>
                </c:pt>
                <c:pt idx="1">
                  <c:v>Stadt Bern</c:v>
                </c:pt>
                <c:pt idx="2">
                  <c:v>Kanton </c:v>
                </c:pt>
                <c:pt idx="3">
                  <c:v>Schweiz</c:v>
                </c:pt>
              </c:strCache>
            </c:strRef>
          </c:cat>
          <c:val>
            <c:numRef>
              <c:f>Tabelle2!$B$7:$E$7</c:f>
              <c:numCache>
                <c:formatCode>General</c:formatCode>
                <c:ptCount val="4"/>
                <c:pt idx="0">
                  <c:v>36.299999999999997</c:v>
                </c:pt>
                <c:pt idx="1">
                  <c:v>26.2</c:v>
                </c:pt>
                <c:pt idx="2" formatCode="0.0">
                  <c:v>37.1</c:v>
                </c:pt>
                <c:pt idx="3" formatCode="0.0">
                  <c:v>31.5</c:v>
                </c:pt>
              </c:numCache>
            </c:numRef>
          </c:val>
          <c:extLst>
            <c:ext xmlns:c16="http://schemas.microsoft.com/office/drawing/2014/chart" uri="{C3380CC4-5D6E-409C-BE32-E72D297353CC}">
              <c16:uniqueId val="{00000003-CA3F-4442-9F90-70165F40D779}"/>
            </c:ext>
          </c:extLst>
        </c:ser>
        <c:dLbls>
          <c:showLegendKey val="0"/>
          <c:showVal val="0"/>
          <c:showCatName val="0"/>
          <c:showSerName val="0"/>
          <c:showPercent val="0"/>
          <c:showBubbleSize val="0"/>
        </c:dLbls>
        <c:gapWidth val="219"/>
        <c:overlap val="-27"/>
        <c:axId val="700106072"/>
        <c:axId val="700106400"/>
      </c:barChart>
      <c:catAx>
        <c:axId val="700106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de-CH" sz="2400" b="0" i="0" u="none" strike="noStrike" kern="1200" baseline="0">
                <a:solidFill>
                  <a:srgbClr val="00726F"/>
                </a:solidFill>
                <a:latin typeface="Source Sans Pro"/>
                <a:ea typeface="+mn-ea"/>
                <a:cs typeface="+mn-cs"/>
              </a:defRPr>
            </a:pPr>
            <a:endParaRPr lang="de-DE"/>
          </a:p>
        </c:txPr>
        <c:crossAx val="700106400"/>
        <c:crosses val="autoZero"/>
        <c:auto val="1"/>
        <c:lblAlgn val="ctr"/>
        <c:lblOffset val="100"/>
        <c:noMultiLvlLbl val="0"/>
      </c:catAx>
      <c:valAx>
        <c:axId val="700106400"/>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7001060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lgn="ctr">
            <a:defRPr lang="de-CH" sz="3600" b="0" i="0" u="none" strike="noStrike" kern="1200" baseline="0">
              <a:solidFill>
                <a:srgbClr val="00726F"/>
              </a:solidFill>
              <a:latin typeface="Source Sans Pro"/>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solidFill>
              <a:srgbClr val="BBCF00"/>
            </a:solidFill>
          </c:spPr>
          <c:dPt>
            <c:idx val="0"/>
            <c:bubble3D val="0"/>
            <c:explosion val="19"/>
            <c:spPr>
              <a:solidFill>
                <a:srgbClr val="739000"/>
              </a:solidFill>
              <a:ln w="19050">
                <a:solidFill>
                  <a:schemeClr val="lt1"/>
                </a:solidFill>
              </a:ln>
              <a:effectLst/>
            </c:spPr>
            <c:extLst>
              <c:ext xmlns:c16="http://schemas.microsoft.com/office/drawing/2014/chart" uri="{C3380CC4-5D6E-409C-BE32-E72D297353CC}">
                <c16:uniqueId val="{00000001-40D2-4908-8DB8-FC11C7F358B1}"/>
              </c:ext>
            </c:extLst>
          </c:dPt>
          <c:dPt>
            <c:idx val="1"/>
            <c:bubble3D val="0"/>
            <c:spPr>
              <a:solidFill>
                <a:srgbClr val="BBCF00"/>
              </a:solidFill>
              <a:ln w="19050">
                <a:solidFill>
                  <a:schemeClr val="lt1"/>
                </a:solidFill>
              </a:ln>
              <a:effectLst/>
            </c:spPr>
            <c:extLst>
              <c:ext xmlns:c16="http://schemas.microsoft.com/office/drawing/2014/chart" uri="{C3380CC4-5D6E-409C-BE32-E72D297353CC}">
                <c16:uniqueId val="{00000003-40D2-4908-8DB8-FC11C7F358B1}"/>
              </c:ext>
            </c:extLst>
          </c:dPt>
          <c:dPt>
            <c:idx val="2"/>
            <c:bubble3D val="0"/>
            <c:spPr>
              <a:solidFill>
                <a:srgbClr val="005771"/>
              </a:solidFill>
              <a:ln w="19050">
                <a:solidFill>
                  <a:schemeClr val="lt1"/>
                </a:solidFill>
              </a:ln>
              <a:effectLst/>
            </c:spPr>
            <c:extLst>
              <c:ext xmlns:c16="http://schemas.microsoft.com/office/drawing/2014/chart" uri="{C3380CC4-5D6E-409C-BE32-E72D297353CC}">
                <c16:uniqueId val="{00000005-40D2-4908-8DB8-FC11C7F358B1}"/>
              </c:ext>
            </c:extLst>
          </c:dPt>
          <c:dPt>
            <c:idx val="3"/>
            <c:bubble3D val="0"/>
            <c:spPr>
              <a:solidFill>
                <a:srgbClr val="BBCF00"/>
              </a:solidFill>
              <a:ln w="19050">
                <a:solidFill>
                  <a:schemeClr val="lt1"/>
                </a:solidFill>
              </a:ln>
              <a:effectLst/>
            </c:spPr>
            <c:extLst>
              <c:ext xmlns:c16="http://schemas.microsoft.com/office/drawing/2014/chart" uri="{C3380CC4-5D6E-409C-BE32-E72D297353CC}">
                <c16:uniqueId val="{00000007-40D2-4908-8DB8-FC11C7F358B1}"/>
              </c:ext>
            </c:extLst>
          </c:dPt>
          <c:dLbls>
            <c:dLbl>
              <c:idx val="0"/>
              <c:layout>
                <c:manualLayout>
                  <c:x val="-8.9460606900972225E-2"/>
                  <c:y val="0.13096815815232749"/>
                </c:manualLayout>
              </c:layout>
              <c:spPr>
                <a:noFill/>
                <a:ln>
                  <a:noFill/>
                </a:ln>
                <a:effectLst/>
              </c:spPr>
              <c:txPr>
                <a:bodyPr rot="0" spcFirstLastPara="1" vertOverflow="ellipsis" vert="horz" wrap="square" lIns="38100" tIns="19050" rIns="38100" bIns="19050" anchor="ctr" anchorCtr="1">
                  <a:spAutoFit/>
                </a:bodyPr>
                <a:lstStyle/>
                <a:p>
                  <a:pPr>
                    <a:defRPr lang="de-CH" sz="3200" b="1" i="0" u="none" strike="noStrike" kern="1200" spc="0" baseline="0">
                      <a:solidFill>
                        <a:srgbClr val="EDECE5"/>
                      </a:solidFill>
                      <a:latin typeface="Source Sans Pro" panose="020B0503030403020204" pitchFamily="34" charset="0"/>
                      <a:ea typeface="Source Sans Pro" panose="020B0503030403020204" pitchFamily="34" charset="0"/>
                      <a:cs typeface="+mn-cs"/>
                    </a:defRPr>
                  </a:pPr>
                  <a:endParaRPr lang="de-DE"/>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0D2-4908-8DB8-FC11C7F358B1}"/>
                </c:ext>
              </c:extLst>
            </c:dLbl>
            <c:dLbl>
              <c:idx val="1"/>
              <c:layout>
                <c:manualLayout>
                  <c:x val="7.990072443451085E-2"/>
                  <c:y val="-0.1984156221107292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0D2-4908-8DB8-FC11C7F358B1}"/>
                </c:ext>
              </c:extLst>
            </c:dLbl>
            <c:dLbl>
              <c:idx val="2"/>
              <c:spPr>
                <a:noFill/>
                <a:ln>
                  <a:noFill/>
                </a:ln>
                <a:effectLst/>
              </c:spPr>
              <c:txPr>
                <a:bodyPr rot="0" spcFirstLastPara="1" vertOverflow="ellipsis" vert="horz" wrap="square" lIns="38100" tIns="19050" rIns="38100" bIns="19050" anchor="ctr" anchorCtr="1">
                  <a:spAutoFit/>
                </a:bodyPr>
                <a:lstStyle/>
                <a:p>
                  <a:pPr>
                    <a:defRPr lang="de-CH" sz="3200" b="1" i="0" u="none" strike="noStrike" kern="1200" spc="0" baseline="0">
                      <a:solidFill>
                        <a:srgbClr val="EDECE5"/>
                      </a:solidFill>
                      <a:latin typeface="Source Sans Pro" panose="020B0503030403020204" pitchFamily="34" charset="0"/>
                      <a:ea typeface="Source Sans Pro" panose="020B0503030403020204" pitchFamily="34" charset="0"/>
                      <a:cs typeface="+mn-cs"/>
                    </a:defRPr>
                  </a:pPr>
                  <a:endParaRPr lang="de-DE"/>
                </a:p>
              </c:txPr>
              <c:showLegendKey val="0"/>
              <c:showVal val="1"/>
              <c:showCatName val="0"/>
              <c:showSerName val="0"/>
              <c:showPercent val="0"/>
              <c:showBubbleSize val="0"/>
              <c:extLst>
                <c:ext xmlns:c16="http://schemas.microsoft.com/office/drawing/2014/chart" uri="{C3380CC4-5D6E-409C-BE32-E72D297353CC}">
                  <c16:uniqueId val="{00000005-40D2-4908-8DB8-FC11C7F358B1}"/>
                </c:ext>
              </c:extLst>
            </c:dLbl>
            <c:spPr>
              <a:noFill/>
              <a:ln>
                <a:noFill/>
              </a:ln>
              <a:effectLst/>
            </c:spPr>
            <c:txPr>
              <a:bodyPr rot="0" spcFirstLastPara="1" vertOverflow="ellipsis" vert="horz" wrap="square" lIns="38100" tIns="19050" rIns="38100" bIns="19050" anchor="ctr" anchorCtr="1">
                <a:spAutoFit/>
              </a:bodyPr>
              <a:lstStyle/>
              <a:p>
                <a:pPr>
                  <a:defRPr lang="de-CH" sz="3200" b="1" i="0" u="none" strike="noStrike" kern="1200" spc="0" baseline="0">
                    <a:solidFill>
                      <a:srgbClr val="00726F"/>
                    </a:solidFill>
                    <a:latin typeface="Source Sans Pro" panose="020B0503030403020204" pitchFamily="34" charset="0"/>
                    <a:ea typeface="Source Sans Pro" panose="020B0503030403020204" pitchFamily="34" charset="0"/>
                    <a:cs typeface="+mn-cs"/>
                  </a:defRPr>
                </a:pPr>
                <a:endParaRPr lang="de-DE"/>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Stettlen!$I$24:$I$27</c:f>
              <c:strCache>
                <c:ptCount val="4"/>
                <c:pt idx="0">
                  <c:v>Einpersonenhaushalt</c:v>
                </c:pt>
                <c:pt idx="1">
                  <c:v>Mehrpersonenhaushalt</c:v>
                </c:pt>
                <c:pt idx="2">
                  <c:v>Heim</c:v>
                </c:pt>
                <c:pt idx="3">
                  <c:v>andere </c:v>
                </c:pt>
              </c:strCache>
            </c:strRef>
          </c:cat>
          <c:val>
            <c:numRef>
              <c:f>Stettlen!$J$24:$J$27</c:f>
              <c:numCache>
                <c:formatCode>General</c:formatCode>
                <c:ptCount val="4"/>
                <c:pt idx="0">
                  <c:v>196</c:v>
                </c:pt>
                <c:pt idx="1">
                  <c:v>538</c:v>
                </c:pt>
                <c:pt idx="2">
                  <c:v>41</c:v>
                </c:pt>
                <c:pt idx="3">
                  <c:v>1</c:v>
                </c:pt>
              </c:numCache>
            </c:numRef>
          </c:val>
          <c:extLst>
            <c:ext xmlns:c16="http://schemas.microsoft.com/office/drawing/2014/chart" uri="{C3380CC4-5D6E-409C-BE32-E72D297353CC}">
              <c16:uniqueId val="{00000008-40D2-4908-8DB8-FC11C7F358B1}"/>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lang="de-CH" sz="3200" b="0" i="0" u="none" strike="noStrike" kern="1200" spc="0" baseline="0">
              <a:solidFill>
                <a:srgbClr val="00726F"/>
              </a:solidFill>
              <a:latin typeface="Source Sans Pro" panose="020B0503030403020204" pitchFamily="34" charset="0"/>
              <a:ea typeface="Source Sans Pro" panose="020B0503030403020204" pitchFamily="34" charset="0"/>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9451022304994046E-2"/>
          <c:y val="0.1552220671167775"/>
          <c:w val="0.89983159962092207"/>
          <c:h val="0.54733956617875323"/>
        </c:manualLayout>
      </c:layout>
      <c:barChart>
        <c:barDir val="col"/>
        <c:grouping val="clustered"/>
        <c:varyColors val="0"/>
        <c:ser>
          <c:idx val="0"/>
          <c:order val="0"/>
          <c:tx>
            <c:strRef>
              <c:f>Stettlen!$B$31</c:f>
              <c:strCache>
                <c:ptCount val="1"/>
                <c:pt idx="0">
                  <c:v>letzten 10 
ab 2014</c:v>
                </c:pt>
              </c:strCache>
            </c:strRef>
          </c:tx>
          <c:spPr>
            <a:solidFill>
              <a:srgbClr val="FFED00"/>
            </a:solidFill>
            <a:ln>
              <a:noFill/>
            </a:ln>
            <a:effectLst/>
          </c:spPr>
          <c:invertIfNegative val="0"/>
          <c:dLbls>
            <c:spPr>
              <a:noFill/>
              <a:ln>
                <a:noFill/>
              </a:ln>
              <a:effectLst/>
            </c:spPr>
            <c:txPr>
              <a:bodyPr rot="0" spcFirstLastPara="1" vertOverflow="ellipsis" vert="horz" wrap="square" anchor="ctr" anchorCtr="1"/>
              <a:lstStyle/>
              <a:p>
                <a:pPr algn="ctr">
                  <a:defRPr lang="de-CH" sz="2800" b="0" i="0" u="none" strike="noStrike" kern="1200" spc="0" baseline="0">
                    <a:solidFill>
                      <a:srgbClr val="005771"/>
                    </a:solidFill>
                    <a:latin typeface="Source Sans Pro" panose="020B0503030403020204" pitchFamily="34" charset="0"/>
                    <a:ea typeface="Source Sans Pro" panose="020B0503030403020204" pitchFamily="34" charset="0"/>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Stettlen!$A$32:$A$35</c:f>
              <c:strCache>
                <c:ptCount val="4"/>
                <c:pt idx="1">
                  <c:v>65 bis 79</c:v>
                </c:pt>
                <c:pt idx="2">
                  <c:v>80+</c:v>
                </c:pt>
                <c:pt idx="3">
                  <c:v>Total</c:v>
                </c:pt>
              </c:strCache>
            </c:strRef>
          </c:cat>
          <c:val>
            <c:numRef>
              <c:f>Stettlen!$B$32:$B$35</c:f>
              <c:numCache>
                <c:formatCode>General</c:formatCode>
                <c:ptCount val="4"/>
                <c:pt idx="1">
                  <c:v>106</c:v>
                </c:pt>
                <c:pt idx="2">
                  <c:v>44</c:v>
                </c:pt>
                <c:pt idx="3">
                  <c:v>150</c:v>
                </c:pt>
              </c:numCache>
            </c:numRef>
          </c:val>
          <c:extLst>
            <c:ext xmlns:c16="http://schemas.microsoft.com/office/drawing/2014/chart" uri="{C3380CC4-5D6E-409C-BE32-E72D297353CC}">
              <c16:uniqueId val="{00000000-B0C0-405F-9B65-E25B68D1E722}"/>
            </c:ext>
          </c:extLst>
        </c:ser>
        <c:ser>
          <c:idx val="1"/>
          <c:order val="1"/>
          <c:tx>
            <c:strRef>
              <c:f>Stettlen!$C$31</c:f>
              <c:strCache>
                <c:ptCount val="1"/>
                <c:pt idx="0">
                  <c:v>11 bis 20
2004 - 2013</c:v>
                </c:pt>
              </c:strCache>
            </c:strRef>
          </c:tx>
          <c:spPr>
            <a:solidFill>
              <a:srgbClr val="BBCF00"/>
            </a:solidFill>
            <a:ln>
              <a:noFill/>
            </a:ln>
            <a:effectLst/>
          </c:spPr>
          <c:invertIfNegative val="0"/>
          <c:dLbls>
            <c:spPr>
              <a:noFill/>
              <a:ln>
                <a:noFill/>
              </a:ln>
              <a:effectLst/>
            </c:spPr>
            <c:txPr>
              <a:bodyPr rot="0" spcFirstLastPara="1" vertOverflow="ellipsis" vert="horz" wrap="square" anchor="ctr" anchorCtr="1"/>
              <a:lstStyle/>
              <a:p>
                <a:pPr algn="ctr">
                  <a:defRPr lang="de-CH" sz="2800" b="0" i="0" u="none" strike="noStrike" kern="1200" spc="0" baseline="0">
                    <a:solidFill>
                      <a:srgbClr val="005771"/>
                    </a:solidFill>
                    <a:latin typeface="Source Sans Pro" panose="020B0503030403020204" pitchFamily="34" charset="0"/>
                    <a:ea typeface="Source Sans Pro" panose="020B0503030403020204" pitchFamily="34" charset="0"/>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Stettlen!$A$32:$A$35</c:f>
              <c:strCache>
                <c:ptCount val="4"/>
                <c:pt idx="1">
                  <c:v>65 bis 79</c:v>
                </c:pt>
                <c:pt idx="2">
                  <c:v>80+</c:v>
                </c:pt>
                <c:pt idx="3">
                  <c:v>Total</c:v>
                </c:pt>
              </c:strCache>
            </c:strRef>
          </c:cat>
          <c:val>
            <c:numRef>
              <c:f>Stettlen!$C$32:$C$35</c:f>
              <c:numCache>
                <c:formatCode>General</c:formatCode>
                <c:ptCount val="4"/>
                <c:pt idx="1">
                  <c:v>91</c:v>
                </c:pt>
                <c:pt idx="2">
                  <c:v>17</c:v>
                </c:pt>
                <c:pt idx="3">
                  <c:v>108</c:v>
                </c:pt>
              </c:numCache>
            </c:numRef>
          </c:val>
          <c:extLst>
            <c:ext xmlns:c16="http://schemas.microsoft.com/office/drawing/2014/chart" uri="{C3380CC4-5D6E-409C-BE32-E72D297353CC}">
              <c16:uniqueId val="{00000001-B0C0-405F-9B65-E25B68D1E722}"/>
            </c:ext>
          </c:extLst>
        </c:ser>
        <c:ser>
          <c:idx val="2"/>
          <c:order val="2"/>
          <c:tx>
            <c:strRef>
              <c:f>Stettlen!$D$31</c:f>
              <c:strCache>
                <c:ptCount val="1"/>
                <c:pt idx="0">
                  <c:v>21+
bis 2004</c:v>
                </c:pt>
              </c:strCache>
            </c:strRef>
          </c:tx>
          <c:spPr>
            <a:solidFill>
              <a:srgbClr val="007B48"/>
            </a:solidFill>
            <a:ln>
              <a:noFill/>
            </a:ln>
            <a:effectLst/>
          </c:spPr>
          <c:invertIfNegative val="0"/>
          <c:dLbls>
            <c:spPr>
              <a:noFill/>
              <a:ln>
                <a:noFill/>
              </a:ln>
              <a:effectLst/>
            </c:spPr>
            <c:txPr>
              <a:bodyPr rot="0" spcFirstLastPara="1" vertOverflow="ellipsis" vert="horz" wrap="square" anchor="ctr" anchorCtr="1"/>
              <a:lstStyle/>
              <a:p>
                <a:pPr algn="ctr">
                  <a:defRPr lang="de-CH" sz="2800" b="0" i="0" u="none" strike="noStrike" kern="1200" spc="0" baseline="0">
                    <a:solidFill>
                      <a:srgbClr val="005771"/>
                    </a:solidFill>
                    <a:latin typeface="Source Sans Pro" panose="020B0503030403020204" pitchFamily="34" charset="0"/>
                    <a:ea typeface="Source Sans Pro" panose="020B0503030403020204" pitchFamily="34" charset="0"/>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Stettlen!$A$32:$A$35</c:f>
              <c:strCache>
                <c:ptCount val="4"/>
                <c:pt idx="1">
                  <c:v>65 bis 79</c:v>
                </c:pt>
                <c:pt idx="2">
                  <c:v>80+</c:v>
                </c:pt>
                <c:pt idx="3">
                  <c:v>Total</c:v>
                </c:pt>
              </c:strCache>
            </c:strRef>
          </c:cat>
          <c:val>
            <c:numRef>
              <c:f>Stettlen!$D$32:$D$35</c:f>
              <c:numCache>
                <c:formatCode>General</c:formatCode>
                <c:ptCount val="4"/>
                <c:pt idx="1">
                  <c:v>338</c:v>
                </c:pt>
                <c:pt idx="2">
                  <c:v>153</c:v>
                </c:pt>
                <c:pt idx="3">
                  <c:v>491</c:v>
                </c:pt>
              </c:numCache>
            </c:numRef>
          </c:val>
          <c:extLst>
            <c:ext xmlns:c16="http://schemas.microsoft.com/office/drawing/2014/chart" uri="{C3380CC4-5D6E-409C-BE32-E72D297353CC}">
              <c16:uniqueId val="{00000002-B0C0-405F-9B65-E25B68D1E722}"/>
            </c:ext>
          </c:extLst>
        </c:ser>
        <c:dLbls>
          <c:showLegendKey val="0"/>
          <c:showVal val="0"/>
          <c:showCatName val="0"/>
          <c:showSerName val="0"/>
          <c:showPercent val="0"/>
          <c:showBubbleSize val="0"/>
        </c:dLbls>
        <c:gapWidth val="219"/>
        <c:overlap val="-27"/>
        <c:axId val="801345624"/>
        <c:axId val="801346936"/>
      </c:barChart>
      <c:catAx>
        <c:axId val="801345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de-CH" sz="3200" b="0" i="0" u="none" strike="noStrike" kern="1200" spc="0" baseline="0">
                <a:solidFill>
                  <a:srgbClr val="00726F"/>
                </a:solidFill>
                <a:latin typeface="Source Sans Pro" panose="020B0503030403020204" pitchFamily="34" charset="0"/>
                <a:ea typeface="Source Sans Pro" panose="020B0503030403020204" pitchFamily="34" charset="0"/>
                <a:cs typeface="+mn-cs"/>
              </a:defRPr>
            </a:pPr>
            <a:endParaRPr lang="de-DE"/>
          </a:p>
        </c:txPr>
        <c:crossAx val="801346936"/>
        <c:crosses val="autoZero"/>
        <c:auto val="1"/>
        <c:lblAlgn val="ctr"/>
        <c:lblOffset val="100"/>
        <c:noMultiLvlLbl val="0"/>
      </c:catAx>
      <c:valAx>
        <c:axId val="80134693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01345624"/>
        <c:crosses val="autoZero"/>
        <c:crossBetween val="between"/>
      </c:valAx>
      <c:spPr>
        <a:noFill/>
        <a:ln>
          <a:noFill/>
        </a:ln>
        <a:effectLst/>
      </c:spPr>
    </c:plotArea>
    <c:legend>
      <c:legendPos val="b"/>
      <c:legendEntry>
        <c:idx val="0"/>
        <c:txPr>
          <a:bodyPr rot="0" spcFirstLastPara="1" vertOverflow="ellipsis" vert="horz" wrap="square" anchor="ctr" anchorCtr="1"/>
          <a:lstStyle/>
          <a:p>
            <a:pPr algn="ctr">
              <a:defRPr lang="de-CH" sz="2800" b="0" i="0" u="none" strike="noStrike" kern="1200" spc="0" baseline="0">
                <a:solidFill>
                  <a:srgbClr val="00726F"/>
                </a:solidFill>
                <a:latin typeface="Source Sans Pro" panose="020B0503030403020204" pitchFamily="34" charset="0"/>
                <a:ea typeface="Source Sans Pro" panose="020B0503030403020204" pitchFamily="34" charset="0"/>
                <a:cs typeface="+mn-cs"/>
              </a:defRPr>
            </a:pPr>
            <a:endParaRPr lang="de-DE"/>
          </a:p>
        </c:txPr>
      </c:legendEntry>
      <c:legendEntry>
        <c:idx val="1"/>
        <c:txPr>
          <a:bodyPr rot="0" spcFirstLastPara="1" vertOverflow="ellipsis" vert="horz" wrap="square" anchor="ctr" anchorCtr="1"/>
          <a:lstStyle/>
          <a:p>
            <a:pPr algn="ctr">
              <a:defRPr lang="de-CH" sz="2800" b="0" i="0" u="none" strike="noStrike" kern="1200" spc="0" baseline="0">
                <a:solidFill>
                  <a:srgbClr val="00726F"/>
                </a:solidFill>
                <a:latin typeface="Source Sans Pro" panose="020B0503030403020204" pitchFamily="34" charset="0"/>
                <a:ea typeface="Source Sans Pro" panose="020B0503030403020204" pitchFamily="34" charset="0"/>
                <a:cs typeface="+mn-cs"/>
              </a:defRPr>
            </a:pPr>
            <a:endParaRPr lang="de-DE"/>
          </a:p>
        </c:txPr>
      </c:legendEntry>
      <c:legendEntry>
        <c:idx val="2"/>
        <c:txPr>
          <a:bodyPr rot="0" spcFirstLastPara="1" vertOverflow="ellipsis" vert="horz" wrap="square" anchor="ctr" anchorCtr="1"/>
          <a:lstStyle/>
          <a:p>
            <a:pPr algn="ctr">
              <a:defRPr lang="de-CH" sz="2800" b="0" i="0" u="none" strike="noStrike" kern="1200" spc="0" baseline="0">
                <a:solidFill>
                  <a:srgbClr val="00726F"/>
                </a:solidFill>
                <a:latin typeface="Source Sans Pro" panose="020B0503030403020204" pitchFamily="34" charset="0"/>
                <a:ea typeface="Source Sans Pro" panose="020B0503030403020204" pitchFamily="34" charset="0"/>
                <a:cs typeface="+mn-cs"/>
              </a:defRPr>
            </a:pPr>
            <a:endParaRPr lang="de-DE"/>
          </a:p>
        </c:txPr>
      </c:legendEntry>
      <c:layout>
        <c:manualLayout>
          <c:xMode val="edge"/>
          <c:yMode val="edge"/>
          <c:x val="1.3430275085020382E-2"/>
          <c:y val="0.81705958090555764"/>
          <c:w val="0.98656972491497963"/>
          <c:h val="0.13292467201079336"/>
        </c:manualLayout>
      </c:layout>
      <c:overlay val="0"/>
      <c:spPr>
        <a:noFill/>
        <a:ln>
          <a:noFill/>
        </a:ln>
        <a:effectLst/>
      </c:spPr>
      <c:txPr>
        <a:bodyPr rot="0" spcFirstLastPara="1" vertOverflow="ellipsis" vert="horz" wrap="square" anchor="ctr" anchorCtr="1"/>
        <a:lstStyle/>
        <a:p>
          <a:pPr algn="ctr">
            <a:defRPr lang="de-CH" sz="3200" b="0" i="0" u="none" strike="noStrike" kern="1200" spc="0" baseline="0">
              <a:solidFill>
                <a:srgbClr val="00726F"/>
              </a:solidFill>
              <a:latin typeface="Source Sans Pro" panose="020B0503030403020204" pitchFamily="34" charset="0"/>
              <a:ea typeface="Source Sans Pro" panose="020B0503030403020204" pitchFamily="34" charset="0"/>
              <a:cs typeface="+mn-cs"/>
            </a:defRPr>
          </a:pPr>
          <a:endParaRPr lang="de-DE"/>
        </a:p>
      </c:txPr>
    </c:legend>
    <c:plotVisOnly val="1"/>
    <c:dispBlanksAs val="gap"/>
    <c:showDLblsOverMax val="0"/>
  </c:chart>
  <c:spPr>
    <a:noFill/>
    <a:ln>
      <a:noFill/>
    </a:ln>
    <a:effectLst/>
  </c:spPr>
  <c:txPr>
    <a:bodyPr/>
    <a:lstStyle/>
    <a:p>
      <a:pPr>
        <a:defRPr lang="de-CH" sz="3200" b="0" i="0" u="none" strike="noStrike" kern="1200" spc="0" baseline="0">
          <a:solidFill>
            <a:srgbClr val="00726F"/>
          </a:solidFill>
          <a:latin typeface="Source Sans Pro" panose="020B0503030403020204" pitchFamily="34" charset="0"/>
          <a:ea typeface="Source Sans Pro" panose="020B0503030403020204" pitchFamily="34" charset="0"/>
          <a:cs typeface="+mn-cs"/>
        </a:defRPr>
      </a:pPr>
      <a:endParaRPr lang="de-D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0835585899487946E-2"/>
          <c:y val="1.8680767164683172E-3"/>
          <c:w val="0.97817224334339359"/>
          <c:h val="0.7560649243443639"/>
        </c:manualLayout>
      </c:layout>
      <c:barChart>
        <c:barDir val="col"/>
        <c:grouping val="clustered"/>
        <c:varyColors val="0"/>
        <c:ser>
          <c:idx val="0"/>
          <c:order val="0"/>
          <c:tx>
            <c:strRef>
              <c:f>'Auswertung PP'!$A$3</c:f>
              <c:strCache>
                <c:ptCount val="1"/>
                <c:pt idx="0">
                  <c:v>Positiv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'Auswertung PP'!$B$2:$F$2</c:f>
              <c:strCache>
                <c:ptCount val="5"/>
                <c:pt idx="0">
                  <c:v>Wohnen und Wohnlage 
</c:v>
                </c:pt>
                <c:pt idx="1">
                  <c:v>Soziale Netzwerke und Angebote
</c:v>
                </c:pt>
                <c:pt idx="2">
                  <c:v>Mobilität 
</c:v>
                </c:pt>
                <c:pt idx="3">
                  <c:v>Infrastruktur 
</c:v>
                </c:pt>
                <c:pt idx="4">
                  <c:v>Politik 
</c:v>
                </c:pt>
              </c:strCache>
            </c:strRef>
          </c:cat>
          <c:val>
            <c:numRef>
              <c:f>'Auswertung PP'!$B$3:$F$3</c:f>
              <c:numCache>
                <c:formatCode>General</c:formatCode>
                <c:ptCount val="5"/>
                <c:pt idx="0">
                  <c:v>40</c:v>
                </c:pt>
                <c:pt idx="1">
                  <c:v>36</c:v>
                </c:pt>
                <c:pt idx="2">
                  <c:v>21</c:v>
                </c:pt>
                <c:pt idx="3">
                  <c:v>32</c:v>
                </c:pt>
                <c:pt idx="4">
                  <c:v>14</c:v>
                </c:pt>
              </c:numCache>
            </c:numRef>
          </c:val>
          <c:extLst>
            <c:ext xmlns:c16="http://schemas.microsoft.com/office/drawing/2014/chart" uri="{C3380CC4-5D6E-409C-BE32-E72D297353CC}">
              <c16:uniqueId val="{00000000-7A34-4BFD-9596-A2BE9BC7DC1B}"/>
            </c:ext>
          </c:extLst>
        </c:ser>
        <c:ser>
          <c:idx val="1"/>
          <c:order val="1"/>
          <c:tx>
            <c:strRef>
              <c:f>'Auswertung PP'!$A$4</c:f>
              <c:strCache>
                <c:ptCount val="1"/>
                <c:pt idx="0">
                  <c:v>Negativ</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de-CH" sz="20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'Auswertung PP'!$B$2:$F$2</c:f>
              <c:strCache>
                <c:ptCount val="5"/>
                <c:pt idx="0">
                  <c:v>Wohnen und Wohnlage 
</c:v>
                </c:pt>
                <c:pt idx="1">
                  <c:v>Soziale Netzwerke und Angebote
</c:v>
                </c:pt>
                <c:pt idx="2">
                  <c:v>Mobilität 
</c:v>
                </c:pt>
                <c:pt idx="3">
                  <c:v>Infrastruktur 
</c:v>
                </c:pt>
                <c:pt idx="4">
                  <c:v>Politik 
</c:v>
                </c:pt>
              </c:strCache>
            </c:strRef>
          </c:cat>
          <c:val>
            <c:numRef>
              <c:f>'Auswertung PP'!$B$4:$F$4</c:f>
              <c:numCache>
                <c:formatCode>General</c:formatCode>
                <c:ptCount val="5"/>
                <c:pt idx="0">
                  <c:v>15</c:v>
                </c:pt>
                <c:pt idx="1">
                  <c:v>21</c:v>
                </c:pt>
                <c:pt idx="2">
                  <c:v>28</c:v>
                </c:pt>
                <c:pt idx="3">
                  <c:v>39</c:v>
                </c:pt>
                <c:pt idx="4">
                  <c:v>14</c:v>
                </c:pt>
              </c:numCache>
            </c:numRef>
          </c:val>
          <c:extLst>
            <c:ext xmlns:c16="http://schemas.microsoft.com/office/drawing/2014/chart" uri="{C3380CC4-5D6E-409C-BE32-E72D297353CC}">
              <c16:uniqueId val="{00000001-7A34-4BFD-9596-A2BE9BC7DC1B}"/>
            </c:ext>
          </c:extLst>
        </c:ser>
        <c:ser>
          <c:idx val="2"/>
          <c:order val="2"/>
          <c:tx>
            <c:strRef>
              <c:f>'Auswertung PP'!$A$5</c:f>
              <c:strCache>
                <c:ptCount val="1"/>
                <c:pt idx="0">
                  <c:v>Visionen</c:v>
                </c:pt>
              </c:strCache>
            </c:strRef>
          </c:tx>
          <c:spPr>
            <a:solidFill>
              <a:schemeClr val="tx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de-CH" sz="20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'Auswertung PP'!$B$2:$F$2</c:f>
              <c:strCache>
                <c:ptCount val="5"/>
                <c:pt idx="0">
                  <c:v>Wohnen und Wohnlage 
</c:v>
                </c:pt>
                <c:pt idx="1">
                  <c:v>Soziale Netzwerke und Angebote
</c:v>
                </c:pt>
                <c:pt idx="2">
                  <c:v>Mobilität 
</c:v>
                </c:pt>
                <c:pt idx="3">
                  <c:v>Infrastruktur 
</c:v>
                </c:pt>
                <c:pt idx="4">
                  <c:v>Politik 
</c:v>
                </c:pt>
              </c:strCache>
            </c:strRef>
          </c:cat>
          <c:val>
            <c:numRef>
              <c:f>'Auswertung PP'!$B$5:$F$5</c:f>
              <c:numCache>
                <c:formatCode>General</c:formatCode>
                <c:ptCount val="5"/>
                <c:pt idx="0">
                  <c:v>8</c:v>
                </c:pt>
                <c:pt idx="1">
                  <c:v>13</c:v>
                </c:pt>
                <c:pt idx="2">
                  <c:v>20</c:v>
                </c:pt>
                <c:pt idx="3">
                  <c:v>20</c:v>
                </c:pt>
                <c:pt idx="4">
                  <c:v>4</c:v>
                </c:pt>
              </c:numCache>
            </c:numRef>
          </c:val>
          <c:extLst>
            <c:ext xmlns:c16="http://schemas.microsoft.com/office/drawing/2014/chart" uri="{C3380CC4-5D6E-409C-BE32-E72D297353CC}">
              <c16:uniqueId val="{00000002-7A34-4BFD-9596-A2BE9BC7DC1B}"/>
            </c:ext>
          </c:extLst>
        </c:ser>
        <c:ser>
          <c:idx val="3"/>
          <c:order val="3"/>
          <c:tx>
            <c:strRef>
              <c:f>'Auswertung PP'!$A$6</c:f>
              <c:strCache>
                <c:ptCount val="1"/>
                <c:pt idx="0">
                  <c:v>Ideen</c:v>
                </c:pt>
              </c:strCache>
            </c:strRef>
          </c:tx>
          <c:spPr>
            <a:solidFill>
              <a:srgbClr val="FFFF00"/>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de-CH" sz="20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'Auswertung PP'!$B$2:$F$2</c:f>
              <c:strCache>
                <c:ptCount val="5"/>
                <c:pt idx="0">
                  <c:v>Wohnen und Wohnlage 
</c:v>
                </c:pt>
                <c:pt idx="1">
                  <c:v>Soziale Netzwerke und Angebote
</c:v>
                </c:pt>
                <c:pt idx="2">
                  <c:v>Mobilität 
</c:v>
                </c:pt>
                <c:pt idx="3">
                  <c:v>Infrastruktur 
</c:v>
                </c:pt>
                <c:pt idx="4">
                  <c:v>Politik 
</c:v>
                </c:pt>
              </c:strCache>
            </c:strRef>
          </c:cat>
          <c:val>
            <c:numRef>
              <c:f>'Auswertung PP'!$B$6:$F$6</c:f>
              <c:numCache>
                <c:formatCode>General</c:formatCode>
                <c:ptCount val="5"/>
                <c:pt idx="0">
                  <c:v>3</c:v>
                </c:pt>
                <c:pt idx="1">
                  <c:v>17</c:v>
                </c:pt>
                <c:pt idx="2">
                  <c:v>21</c:v>
                </c:pt>
                <c:pt idx="3">
                  <c:v>21</c:v>
                </c:pt>
                <c:pt idx="4">
                  <c:v>4</c:v>
                </c:pt>
              </c:numCache>
            </c:numRef>
          </c:val>
          <c:extLst>
            <c:ext xmlns:c16="http://schemas.microsoft.com/office/drawing/2014/chart" uri="{C3380CC4-5D6E-409C-BE32-E72D297353CC}">
              <c16:uniqueId val="{00000003-7A34-4BFD-9596-A2BE9BC7DC1B}"/>
            </c:ext>
          </c:extLst>
        </c:ser>
        <c:ser>
          <c:idx val="4"/>
          <c:order val="4"/>
          <c:tx>
            <c:strRef>
              <c:f>'Auswertung PP'!$A$7</c:f>
              <c:strCache>
                <c:ptCount val="1"/>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de-CH" sz="20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'Auswertung PP'!$B$2:$F$2</c:f>
              <c:strCache>
                <c:ptCount val="5"/>
                <c:pt idx="0">
                  <c:v>Wohnen und Wohnlage 
</c:v>
                </c:pt>
                <c:pt idx="1">
                  <c:v>Soziale Netzwerke und Angebote
</c:v>
                </c:pt>
                <c:pt idx="2">
                  <c:v>Mobilität 
</c:v>
                </c:pt>
                <c:pt idx="3">
                  <c:v>Infrastruktur 
</c:v>
                </c:pt>
                <c:pt idx="4">
                  <c:v>Politik 
</c:v>
                </c:pt>
              </c:strCache>
            </c:strRef>
          </c:cat>
          <c:val>
            <c:numRef>
              <c:f>'Auswertung PP'!$B$7:$F$7</c:f>
              <c:numCache>
                <c:formatCode>General</c:formatCode>
                <c:ptCount val="5"/>
                <c:pt idx="0">
                  <c:v>66</c:v>
                </c:pt>
                <c:pt idx="1">
                  <c:v>87</c:v>
                </c:pt>
                <c:pt idx="2">
                  <c:v>90</c:v>
                </c:pt>
                <c:pt idx="3">
                  <c:v>112</c:v>
                </c:pt>
                <c:pt idx="4">
                  <c:v>36</c:v>
                </c:pt>
              </c:numCache>
            </c:numRef>
          </c:val>
          <c:extLst>
            <c:ext xmlns:c16="http://schemas.microsoft.com/office/drawing/2014/chart" uri="{C3380CC4-5D6E-409C-BE32-E72D297353CC}">
              <c16:uniqueId val="{00000004-7A34-4BFD-9596-A2BE9BC7DC1B}"/>
            </c:ext>
          </c:extLst>
        </c:ser>
        <c:dLbls>
          <c:showLegendKey val="0"/>
          <c:showVal val="0"/>
          <c:showCatName val="0"/>
          <c:showSerName val="0"/>
          <c:showPercent val="0"/>
          <c:showBubbleSize val="0"/>
        </c:dLbls>
        <c:gapWidth val="219"/>
        <c:overlap val="-27"/>
        <c:axId val="595878976"/>
        <c:axId val="595879632"/>
      </c:barChart>
      <c:catAx>
        <c:axId val="595878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500" b="0" i="0" u="none" strike="noStrike" kern="1200" baseline="0">
                <a:solidFill>
                  <a:schemeClr val="tx1">
                    <a:lumMod val="65000"/>
                    <a:lumOff val="35000"/>
                  </a:schemeClr>
                </a:solidFill>
                <a:latin typeface="+mn-lt"/>
                <a:ea typeface="+mn-ea"/>
                <a:cs typeface="+mn-cs"/>
              </a:defRPr>
            </a:pPr>
            <a:endParaRPr lang="de-DE"/>
          </a:p>
        </c:txPr>
        <c:crossAx val="595879632"/>
        <c:crosses val="autoZero"/>
        <c:auto val="1"/>
        <c:lblAlgn val="ctr"/>
        <c:lblOffset val="100"/>
        <c:noMultiLvlLbl val="0"/>
      </c:catAx>
      <c:valAx>
        <c:axId val="595879632"/>
        <c:scaling>
          <c:orientation val="minMax"/>
        </c:scaling>
        <c:delete val="1"/>
        <c:axPos val="l"/>
        <c:numFmt formatCode="General" sourceLinked="1"/>
        <c:majorTickMark val="none"/>
        <c:minorTickMark val="none"/>
        <c:tickLblPos val="nextTo"/>
        <c:crossAx val="5958789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2" dt="2024-11-19T08:45:06.518" idx="1">
    <p:pos x="10" y="10"/>
    <p:text/>
    <p:extLst>
      <p:ext uri="{C676402C-5697-4E1C-873F-D02D1690AC5C}">
        <p15:threadingInfo xmlns:p15="http://schemas.microsoft.com/office/powerpoint/2012/main" timeZoneBias="-6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611C0B-65B5-4BEB-8EB9-DEB2F130C25E}" type="doc">
      <dgm:prSet loTypeId="urn:microsoft.com/office/officeart/2005/8/layout/hProcess9" loCatId="process" qsTypeId="urn:microsoft.com/office/officeart/2005/8/quickstyle/simple1" qsCatId="simple" csTypeId="urn:microsoft.com/office/officeart/2005/8/colors/accent1_2" csCatId="accent1" phldr="1"/>
      <dgm:spPr/>
    </dgm:pt>
    <dgm:pt modelId="{8E5C36B6-2BDE-4597-B2DF-F715119FA290}">
      <dgm:prSet phldrT="[Text]"/>
      <dgm:spPr>
        <a:solidFill>
          <a:schemeClr val="accent2"/>
        </a:solidFill>
      </dgm:spPr>
      <dgm:t>
        <a:bodyPr/>
        <a:lstStyle/>
        <a:p>
          <a:pPr algn="ctr"/>
          <a:r>
            <a:rPr lang="de-CH" dirty="0"/>
            <a:t>- Befragung mit Leitfadeninterview durch freiwillige Interviewende</a:t>
          </a:r>
        </a:p>
        <a:p>
          <a:pPr algn="ctr"/>
          <a:r>
            <a:rPr lang="de-CH" dirty="0"/>
            <a:t>- Treffen der </a:t>
          </a:r>
          <a:r>
            <a:rPr lang="de-CH" dirty="0" err="1"/>
            <a:t>Akteur:innen</a:t>
          </a:r>
          <a:r>
            <a:rPr lang="de-CH" dirty="0"/>
            <a:t> im Altersbereich	</a:t>
          </a:r>
        </a:p>
      </dgm:t>
    </dgm:pt>
    <dgm:pt modelId="{E79BC915-A1E4-44CE-A5B5-EAC1E9B690F2}" type="parTrans" cxnId="{129B829B-861A-426E-BE6C-1772E9555404}">
      <dgm:prSet/>
      <dgm:spPr/>
      <dgm:t>
        <a:bodyPr/>
        <a:lstStyle/>
        <a:p>
          <a:endParaRPr lang="de-CH"/>
        </a:p>
      </dgm:t>
    </dgm:pt>
    <dgm:pt modelId="{0324B808-32CE-461F-9D7F-FEE93FC7E455}" type="sibTrans" cxnId="{129B829B-861A-426E-BE6C-1772E9555404}">
      <dgm:prSet/>
      <dgm:spPr/>
      <dgm:t>
        <a:bodyPr/>
        <a:lstStyle/>
        <a:p>
          <a:endParaRPr lang="de-CH"/>
        </a:p>
      </dgm:t>
    </dgm:pt>
    <dgm:pt modelId="{7FC1284B-F6A5-4FB9-B98D-0F03E33006E5}">
      <dgm:prSet phldrT="[Text]"/>
      <dgm:spPr>
        <a:solidFill>
          <a:srgbClr val="00B050"/>
        </a:solidFill>
      </dgm:spPr>
      <dgm:t>
        <a:bodyPr/>
        <a:lstStyle/>
        <a:p>
          <a:pPr algn="ctr"/>
          <a:r>
            <a:rPr lang="de-CH" dirty="0"/>
            <a:t>- Interviewende erfassen gemachte Interviews</a:t>
          </a:r>
        </a:p>
        <a:p>
          <a:pPr algn="ctr"/>
          <a:r>
            <a:rPr lang="de-CH" dirty="0"/>
            <a:t> - Pro Senectute Kanton Bern wertet diese aus</a:t>
          </a:r>
        </a:p>
      </dgm:t>
    </dgm:pt>
    <dgm:pt modelId="{B20080AB-395B-430E-B5B4-1A9B674A8833}" type="parTrans" cxnId="{044BAC44-4F47-4E95-961E-FD15A0B55567}">
      <dgm:prSet/>
      <dgm:spPr/>
      <dgm:t>
        <a:bodyPr/>
        <a:lstStyle/>
        <a:p>
          <a:endParaRPr lang="de-CH"/>
        </a:p>
      </dgm:t>
    </dgm:pt>
    <dgm:pt modelId="{8D07ADD9-A4EA-4563-AAFF-9575FD8152D5}" type="sibTrans" cxnId="{044BAC44-4F47-4E95-961E-FD15A0B55567}">
      <dgm:prSet/>
      <dgm:spPr/>
      <dgm:t>
        <a:bodyPr/>
        <a:lstStyle/>
        <a:p>
          <a:endParaRPr lang="de-CH"/>
        </a:p>
      </dgm:t>
    </dgm:pt>
    <dgm:pt modelId="{60FBE7E5-974C-421E-94C6-7E63AF93D9D3}">
      <dgm:prSet phldrT="[Text]"/>
      <dgm:spPr/>
      <dgm:t>
        <a:bodyPr/>
        <a:lstStyle/>
        <a:p>
          <a:r>
            <a:rPr lang="de-CH" b="1" dirty="0"/>
            <a:t>Heute: </a:t>
          </a:r>
          <a:br>
            <a:rPr lang="de-CH" b="1" dirty="0"/>
          </a:br>
          <a:r>
            <a:rPr lang="de-CH" b="1" dirty="0"/>
            <a:t>- </a:t>
          </a:r>
          <a:r>
            <a:rPr lang="de-CH" dirty="0"/>
            <a:t>Ergebnisse </a:t>
          </a:r>
        </a:p>
        <a:p>
          <a:r>
            <a:rPr lang="de-CH" dirty="0"/>
            <a:t>- Priorisierung von Ideen </a:t>
          </a:r>
        </a:p>
        <a:p>
          <a:r>
            <a:rPr lang="de-CH" dirty="0"/>
            <a:t>- mögliche Massnahmen diskutieren</a:t>
          </a:r>
        </a:p>
      </dgm:t>
    </dgm:pt>
    <dgm:pt modelId="{5B636583-3AB6-4F75-9FC7-966371B8EB05}" type="parTrans" cxnId="{94499287-9581-44E5-AD6E-C9F629F19628}">
      <dgm:prSet/>
      <dgm:spPr/>
      <dgm:t>
        <a:bodyPr/>
        <a:lstStyle/>
        <a:p>
          <a:endParaRPr lang="de-CH"/>
        </a:p>
      </dgm:t>
    </dgm:pt>
    <dgm:pt modelId="{57169827-7807-468F-975A-D50FBEC42664}" type="sibTrans" cxnId="{94499287-9581-44E5-AD6E-C9F629F19628}">
      <dgm:prSet/>
      <dgm:spPr/>
      <dgm:t>
        <a:bodyPr/>
        <a:lstStyle/>
        <a:p>
          <a:endParaRPr lang="de-CH"/>
        </a:p>
      </dgm:t>
    </dgm:pt>
    <dgm:pt modelId="{A73A9221-E70B-43C6-A254-DB46DAF0870D}" type="pres">
      <dgm:prSet presAssocID="{13611C0B-65B5-4BEB-8EB9-DEB2F130C25E}" presName="CompostProcess" presStyleCnt="0">
        <dgm:presLayoutVars>
          <dgm:dir/>
          <dgm:resizeHandles val="exact"/>
        </dgm:presLayoutVars>
      </dgm:prSet>
      <dgm:spPr/>
    </dgm:pt>
    <dgm:pt modelId="{37EB5E87-36FB-4767-975B-98DE967EBCE0}" type="pres">
      <dgm:prSet presAssocID="{13611C0B-65B5-4BEB-8EB9-DEB2F130C25E}" presName="arrow" presStyleLbl="bgShp" presStyleIdx="0" presStyleCnt="1" custLinFactNeighborY="-1035"/>
      <dgm:spPr>
        <a:solidFill>
          <a:srgbClr val="92D050"/>
        </a:solidFill>
      </dgm:spPr>
    </dgm:pt>
    <dgm:pt modelId="{D61B95A2-1D49-48FD-BE77-ED976837A6B5}" type="pres">
      <dgm:prSet presAssocID="{13611C0B-65B5-4BEB-8EB9-DEB2F130C25E}" presName="linearProcess" presStyleCnt="0"/>
      <dgm:spPr/>
    </dgm:pt>
    <dgm:pt modelId="{6785170D-50D8-4ED4-8460-C4D502284EB7}" type="pres">
      <dgm:prSet presAssocID="{8E5C36B6-2BDE-4597-B2DF-F715119FA290}" presName="textNode" presStyleLbl="node1" presStyleIdx="0" presStyleCnt="3">
        <dgm:presLayoutVars>
          <dgm:bulletEnabled val="1"/>
        </dgm:presLayoutVars>
      </dgm:prSet>
      <dgm:spPr/>
    </dgm:pt>
    <dgm:pt modelId="{5BBFAE26-4C7C-4A3E-9DA2-BD05CD81FC41}" type="pres">
      <dgm:prSet presAssocID="{0324B808-32CE-461F-9D7F-FEE93FC7E455}" presName="sibTrans" presStyleCnt="0"/>
      <dgm:spPr/>
    </dgm:pt>
    <dgm:pt modelId="{163DFF9D-0A29-4895-86F8-FA3595E7617F}" type="pres">
      <dgm:prSet presAssocID="{7FC1284B-F6A5-4FB9-B98D-0F03E33006E5}" presName="textNode" presStyleLbl="node1" presStyleIdx="1" presStyleCnt="3">
        <dgm:presLayoutVars>
          <dgm:bulletEnabled val="1"/>
        </dgm:presLayoutVars>
      </dgm:prSet>
      <dgm:spPr/>
    </dgm:pt>
    <dgm:pt modelId="{5F10E519-F548-47DF-8E6C-E58433E85F6B}" type="pres">
      <dgm:prSet presAssocID="{8D07ADD9-A4EA-4563-AAFF-9575FD8152D5}" presName="sibTrans" presStyleCnt="0"/>
      <dgm:spPr/>
    </dgm:pt>
    <dgm:pt modelId="{C8F6EEBA-F8C9-448A-AD3F-BE87B1DA91BC}" type="pres">
      <dgm:prSet presAssocID="{60FBE7E5-974C-421E-94C6-7E63AF93D9D3}" presName="textNode" presStyleLbl="node1" presStyleIdx="2" presStyleCnt="3">
        <dgm:presLayoutVars>
          <dgm:bulletEnabled val="1"/>
        </dgm:presLayoutVars>
      </dgm:prSet>
      <dgm:spPr/>
    </dgm:pt>
  </dgm:ptLst>
  <dgm:cxnLst>
    <dgm:cxn modelId="{4926A72A-3117-416E-AD19-DDD0CDC1D444}" type="presOf" srcId="{7FC1284B-F6A5-4FB9-B98D-0F03E33006E5}" destId="{163DFF9D-0A29-4895-86F8-FA3595E7617F}" srcOrd="0" destOrd="0" presId="urn:microsoft.com/office/officeart/2005/8/layout/hProcess9"/>
    <dgm:cxn modelId="{49FC9662-67B6-440A-8CC6-AAD4E8F7B8A2}" type="presOf" srcId="{8E5C36B6-2BDE-4597-B2DF-F715119FA290}" destId="{6785170D-50D8-4ED4-8460-C4D502284EB7}" srcOrd="0" destOrd="0" presId="urn:microsoft.com/office/officeart/2005/8/layout/hProcess9"/>
    <dgm:cxn modelId="{044BAC44-4F47-4E95-961E-FD15A0B55567}" srcId="{13611C0B-65B5-4BEB-8EB9-DEB2F130C25E}" destId="{7FC1284B-F6A5-4FB9-B98D-0F03E33006E5}" srcOrd="1" destOrd="0" parTransId="{B20080AB-395B-430E-B5B4-1A9B674A8833}" sibTransId="{8D07ADD9-A4EA-4563-AAFF-9575FD8152D5}"/>
    <dgm:cxn modelId="{94499287-9581-44E5-AD6E-C9F629F19628}" srcId="{13611C0B-65B5-4BEB-8EB9-DEB2F130C25E}" destId="{60FBE7E5-974C-421E-94C6-7E63AF93D9D3}" srcOrd="2" destOrd="0" parTransId="{5B636583-3AB6-4F75-9FC7-966371B8EB05}" sibTransId="{57169827-7807-468F-975A-D50FBEC42664}"/>
    <dgm:cxn modelId="{6B1D489A-810F-42FA-9AA5-6E55968E50DE}" type="presOf" srcId="{60FBE7E5-974C-421E-94C6-7E63AF93D9D3}" destId="{C8F6EEBA-F8C9-448A-AD3F-BE87B1DA91BC}" srcOrd="0" destOrd="0" presId="urn:microsoft.com/office/officeart/2005/8/layout/hProcess9"/>
    <dgm:cxn modelId="{129B829B-861A-426E-BE6C-1772E9555404}" srcId="{13611C0B-65B5-4BEB-8EB9-DEB2F130C25E}" destId="{8E5C36B6-2BDE-4597-B2DF-F715119FA290}" srcOrd="0" destOrd="0" parTransId="{E79BC915-A1E4-44CE-A5B5-EAC1E9B690F2}" sibTransId="{0324B808-32CE-461F-9D7F-FEE93FC7E455}"/>
    <dgm:cxn modelId="{EC1B56A1-5982-45F1-A899-7D55EC281358}" type="presOf" srcId="{13611C0B-65B5-4BEB-8EB9-DEB2F130C25E}" destId="{A73A9221-E70B-43C6-A254-DB46DAF0870D}" srcOrd="0" destOrd="0" presId="urn:microsoft.com/office/officeart/2005/8/layout/hProcess9"/>
    <dgm:cxn modelId="{7F13BAF7-B524-43C9-B68A-10CEB13DF119}" type="presParOf" srcId="{A73A9221-E70B-43C6-A254-DB46DAF0870D}" destId="{37EB5E87-36FB-4767-975B-98DE967EBCE0}" srcOrd="0" destOrd="0" presId="urn:microsoft.com/office/officeart/2005/8/layout/hProcess9"/>
    <dgm:cxn modelId="{49ACB3F1-FA4F-4977-99F7-5F89CC127A07}" type="presParOf" srcId="{A73A9221-E70B-43C6-A254-DB46DAF0870D}" destId="{D61B95A2-1D49-48FD-BE77-ED976837A6B5}" srcOrd="1" destOrd="0" presId="urn:microsoft.com/office/officeart/2005/8/layout/hProcess9"/>
    <dgm:cxn modelId="{CE30A80A-05F8-4495-810B-6D1F88ED30A5}" type="presParOf" srcId="{D61B95A2-1D49-48FD-BE77-ED976837A6B5}" destId="{6785170D-50D8-4ED4-8460-C4D502284EB7}" srcOrd="0" destOrd="0" presId="urn:microsoft.com/office/officeart/2005/8/layout/hProcess9"/>
    <dgm:cxn modelId="{CF4CAFF8-DEF3-4228-8C53-C34CD7FE3E38}" type="presParOf" srcId="{D61B95A2-1D49-48FD-BE77-ED976837A6B5}" destId="{5BBFAE26-4C7C-4A3E-9DA2-BD05CD81FC41}" srcOrd="1" destOrd="0" presId="urn:microsoft.com/office/officeart/2005/8/layout/hProcess9"/>
    <dgm:cxn modelId="{5F65A6D1-9324-4330-8548-A001646A8F39}" type="presParOf" srcId="{D61B95A2-1D49-48FD-BE77-ED976837A6B5}" destId="{163DFF9D-0A29-4895-86F8-FA3595E7617F}" srcOrd="2" destOrd="0" presId="urn:microsoft.com/office/officeart/2005/8/layout/hProcess9"/>
    <dgm:cxn modelId="{4C141104-FB31-4196-B434-9ADDFADEA5C8}" type="presParOf" srcId="{D61B95A2-1D49-48FD-BE77-ED976837A6B5}" destId="{5F10E519-F548-47DF-8E6C-E58433E85F6B}" srcOrd="3" destOrd="0" presId="urn:microsoft.com/office/officeart/2005/8/layout/hProcess9"/>
    <dgm:cxn modelId="{5E093C17-7926-47B7-B135-C983ADFBAFB1}" type="presParOf" srcId="{D61B95A2-1D49-48FD-BE77-ED976837A6B5}" destId="{C8F6EEBA-F8C9-448A-AD3F-BE87B1DA91BC}" srcOrd="4" destOrd="0" presId="urn:microsoft.com/office/officeart/2005/8/layout/hProcess9"/>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EB5E87-36FB-4767-975B-98DE967EBCE0}">
      <dsp:nvSpPr>
        <dsp:cNvPr id="0" name=""/>
        <dsp:cNvSpPr/>
      </dsp:nvSpPr>
      <dsp:spPr>
        <a:xfrm>
          <a:off x="1097279" y="0"/>
          <a:ext cx="12435840" cy="6959600"/>
        </a:xfrm>
        <a:prstGeom prst="rightArrow">
          <a:avLst/>
        </a:prstGeom>
        <a:solidFill>
          <a:srgbClr val="92D050"/>
        </a:solidFill>
        <a:ln>
          <a:noFill/>
        </a:ln>
        <a:effectLst/>
      </dsp:spPr>
      <dsp:style>
        <a:lnRef idx="0">
          <a:scrgbClr r="0" g="0" b="0"/>
        </a:lnRef>
        <a:fillRef idx="1">
          <a:scrgbClr r="0" g="0" b="0"/>
        </a:fillRef>
        <a:effectRef idx="0">
          <a:scrgbClr r="0" g="0" b="0"/>
        </a:effectRef>
        <a:fontRef idx="minor"/>
      </dsp:style>
    </dsp:sp>
    <dsp:sp modelId="{6785170D-50D8-4ED4-8460-C4D502284EB7}">
      <dsp:nvSpPr>
        <dsp:cNvPr id="0" name=""/>
        <dsp:cNvSpPr/>
      </dsp:nvSpPr>
      <dsp:spPr>
        <a:xfrm>
          <a:off x="495776" y="2087880"/>
          <a:ext cx="4389120" cy="278384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de-CH" sz="2800" kern="1200" dirty="0"/>
            <a:t>- Befragung mit Leitfadeninterview durch freiwillige Interviewende</a:t>
          </a:r>
        </a:p>
        <a:p>
          <a:pPr marL="0" lvl="0" indent="0" algn="ctr" defTabSz="1244600">
            <a:lnSpc>
              <a:spcPct val="90000"/>
            </a:lnSpc>
            <a:spcBef>
              <a:spcPct val="0"/>
            </a:spcBef>
            <a:spcAft>
              <a:spcPct val="35000"/>
            </a:spcAft>
            <a:buNone/>
          </a:pPr>
          <a:r>
            <a:rPr lang="de-CH" sz="2800" kern="1200" dirty="0"/>
            <a:t>- Treffen der </a:t>
          </a:r>
          <a:r>
            <a:rPr lang="de-CH" sz="2800" kern="1200" dirty="0" err="1"/>
            <a:t>Akteur:innen</a:t>
          </a:r>
          <a:r>
            <a:rPr lang="de-CH" sz="2800" kern="1200" dirty="0"/>
            <a:t> im Altersbereich	</a:t>
          </a:r>
        </a:p>
      </dsp:txBody>
      <dsp:txXfrm>
        <a:off x="631672" y="2223776"/>
        <a:ext cx="4117328" cy="2512048"/>
      </dsp:txXfrm>
    </dsp:sp>
    <dsp:sp modelId="{163DFF9D-0A29-4895-86F8-FA3595E7617F}">
      <dsp:nvSpPr>
        <dsp:cNvPr id="0" name=""/>
        <dsp:cNvSpPr/>
      </dsp:nvSpPr>
      <dsp:spPr>
        <a:xfrm>
          <a:off x="5120639" y="2087880"/>
          <a:ext cx="4389120" cy="2783840"/>
        </a:xfrm>
        <a:prstGeom prst="round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de-CH" sz="2800" kern="1200" dirty="0"/>
            <a:t>- Interviewende erfassen gemachte Interviews</a:t>
          </a:r>
        </a:p>
        <a:p>
          <a:pPr marL="0" lvl="0" indent="0" algn="ctr" defTabSz="1244600">
            <a:lnSpc>
              <a:spcPct val="90000"/>
            </a:lnSpc>
            <a:spcBef>
              <a:spcPct val="0"/>
            </a:spcBef>
            <a:spcAft>
              <a:spcPct val="35000"/>
            </a:spcAft>
            <a:buNone/>
          </a:pPr>
          <a:r>
            <a:rPr lang="de-CH" sz="2800" kern="1200" dirty="0"/>
            <a:t> - Pro Senectute Kanton Bern wertet diese aus</a:t>
          </a:r>
        </a:p>
      </dsp:txBody>
      <dsp:txXfrm>
        <a:off x="5256535" y="2223776"/>
        <a:ext cx="4117328" cy="2512048"/>
      </dsp:txXfrm>
    </dsp:sp>
    <dsp:sp modelId="{C8F6EEBA-F8C9-448A-AD3F-BE87B1DA91BC}">
      <dsp:nvSpPr>
        <dsp:cNvPr id="0" name=""/>
        <dsp:cNvSpPr/>
      </dsp:nvSpPr>
      <dsp:spPr>
        <a:xfrm>
          <a:off x="9745503" y="2087880"/>
          <a:ext cx="4389120" cy="27838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de-CH" sz="2800" b="1" kern="1200" dirty="0"/>
            <a:t>Heute: </a:t>
          </a:r>
          <a:br>
            <a:rPr lang="de-CH" sz="2800" b="1" kern="1200" dirty="0"/>
          </a:br>
          <a:r>
            <a:rPr lang="de-CH" sz="2800" b="1" kern="1200" dirty="0"/>
            <a:t>- </a:t>
          </a:r>
          <a:r>
            <a:rPr lang="de-CH" sz="2800" kern="1200" dirty="0"/>
            <a:t>Ergebnisse </a:t>
          </a:r>
        </a:p>
        <a:p>
          <a:pPr marL="0" lvl="0" indent="0" algn="ctr" defTabSz="1244600">
            <a:lnSpc>
              <a:spcPct val="90000"/>
            </a:lnSpc>
            <a:spcBef>
              <a:spcPct val="0"/>
            </a:spcBef>
            <a:spcAft>
              <a:spcPct val="35000"/>
            </a:spcAft>
            <a:buNone/>
          </a:pPr>
          <a:r>
            <a:rPr lang="de-CH" sz="2800" kern="1200" dirty="0"/>
            <a:t>- Priorisierung von Ideen </a:t>
          </a:r>
        </a:p>
        <a:p>
          <a:pPr marL="0" lvl="0" indent="0" algn="ctr" defTabSz="1244600">
            <a:lnSpc>
              <a:spcPct val="90000"/>
            </a:lnSpc>
            <a:spcBef>
              <a:spcPct val="0"/>
            </a:spcBef>
            <a:spcAft>
              <a:spcPct val="35000"/>
            </a:spcAft>
            <a:buNone/>
          </a:pPr>
          <a:r>
            <a:rPr lang="de-CH" sz="2800" kern="1200" dirty="0"/>
            <a:t>- mögliche Massnahmen diskutieren</a:t>
          </a:r>
        </a:p>
      </dsp:txBody>
      <dsp:txXfrm>
        <a:off x="9881399" y="2223776"/>
        <a:ext cx="4117328" cy="2512048"/>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B28B62F0-1722-4710-A62E-C1693E8963B0}"/>
              </a:ext>
            </a:extLst>
          </p:cNvPr>
          <p:cNvSpPr>
            <a:spLocks noGrp="1"/>
          </p:cNvSpPr>
          <p:nvPr>
            <p:ph type="hdr" sz="quarter"/>
          </p:nvPr>
        </p:nvSpPr>
        <p:spPr>
          <a:xfrm>
            <a:off x="2" y="2"/>
            <a:ext cx="4302625" cy="340265"/>
          </a:xfrm>
          <a:prstGeom prst="rect">
            <a:avLst/>
          </a:prstGeom>
        </p:spPr>
        <p:txBody>
          <a:bodyPr vert="horz" lIns="91420" tIns="45711" rIns="91420" bIns="45711" rtlCol="0"/>
          <a:lstStyle>
            <a:lvl1pPr algn="l">
              <a:defRPr sz="1200"/>
            </a:lvl1pPr>
          </a:lstStyle>
          <a:p>
            <a:endParaRPr lang="de-CH"/>
          </a:p>
        </p:txBody>
      </p:sp>
      <p:sp>
        <p:nvSpPr>
          <p:cNvPr id="3" name="Datumsplatzhalter 2">
            <a:extLst>
              <a:ext uri="{FF2B5EF4-FFF2-40B4-BE49-F238E27FC236}">
                <a16:creationId xmlns:a16="http://schemas.microsoft.com/office/drawing/2014/main" id="{B396EF9C-5E0C-45FA-9525-B82B1475EEC7}"/>
              </a:ext>
            </a:extLst>
          </p:cNvPr>
          <p:cNvSpPr>
            <a:spLocks noGrp="1"/>
          </p:cNvSpPr>
          <p:nvPr>
            <p:ph type="dt" sz="quarter" idx="1"/>
          </p:nvPr>
        </p:nvSpPr>
        <p:spPr>
          <a:xfrm>
            <a:off x="5621699" y="2"/>
            <a:ext cx="4302625" cy="340265"/>
          </a:xfrm>
          <a:prstGeom prst="rect">
            <a:avLst/>
          </a:prstGeom>
        </p:spPr>
        <p:txBody>
          <a:bodyPr vert="horz" lIns="91420" tIns="45711" rIns="91420" bIns="45711" rtlCol="0"/>
          <a:lstStyle>
            <a:lvl1pPr algn="r">
              <a:defRPr sz="1200"/>
            </a:lvl1pPr>
          </a:lstStyle>
          <a:p>
            <a:fld id="{CE336118-FBF5-4DE7-B3CF-71C49284D297}" type="datetimeFigureOut">
              <a:rPr lang="de-CH" smtClean="0"/>
              <a:t>28.11.2024</a:t>
            </a:fld>
            <a:endParaRPr lang="de-CH"/>
          </a:p>
        </p:txBody>
      </p:sp>
      <p:sp>
        <p:nvSpPr>
          <p:cNvPr id="4" name="Fußzeilenplatzhalter 3">
            <a:extLst>
              <a:ext uri="{FF2B5EF4-FFF2-40B4-BE49-F238E27FC236}">
                <a16:creationId xmlns:a16="http://schemas.microsoft.com/office/drawing/2014/main" id="{4F15A886-D273-4985-9DB2-93A2CEF08F5C}"/>
              </a:ext>
            </a:extLst>
          </p:cNvPr>
          <p:cNvSpPr>
            <a:spLocks noGrp="1"/>
          </p:cNvSpPr>
          <p:nvPr>
            <p:ph type="ftr" sz="quarter" idx="2"/>
          </p:nvPr>
        </p:nvSpPr>
        <p:spPr>
          <a:xfrm>
            <a:off x="2" y="6457413"/>
            <a:ext cx="4302625" cy="340265"/>
          </a:xfrm>
          <a:prstGeom prst="rect">
            <a:avLst/>
          </a:prstGeom>
        </p:spPr>
        <p:txBody>
          <a:bodyPr vert="horz" lIns="91420" tIns="45711" rIns="91420" bIns="45711" rtlCol="0" anchor="b"/>
          <a:lstStyle>
            <a:lvl1pPr algn="l">
              <a:defRPr sz="1200"/>
            </a:lvl1pPr>
          </a:lstStyle>
          <a:p>
            <a:endParaRPr lang="de-CH"/>
          </a:p>
        </p:txBody>
      </p:sp>
      <p:sp>
        <p:nvSpPr>
          <p:cNvPr id="5" name="Foliennummernplatzhalter 4">
            <a:extLst>
              <a:ext uri="{FF2B5EF4-FFF2-40B4-BE49-F238E27FC236}">
                <a16:creationId xmlns:a16="http://schemas.microsoft.com/office/drawing/2014/main" id="{01C5DDEE-C973-4B53-94FA-0228FDA00088}"/>
              </a:ext>
            </a:extLst>
          </p:cNvPr>
          <p:cNvSpPr>
            <a:spLocks noGrp="1"/>
          </p:cNvSpPr>
          <p:nvPr>
            <p:ph type="sldNum" sz="quarter" idx="3"/>
          </p:nvPr>
        </p:nvSpPr>
        <p:spPr>
          <a:xfrm>
            <a:off x="5621699" y="6457413"/>
            <a:ext cx="4302625" cy="340265"/>
          </a:xfrm>
          <a:prstGeom prst="rect">
            <a:avLst/>
          </a:prstGeom>
        </p:spPr>
        <p:txBody>
          <a:bodyPr vert="horz" lIns="91420" tIns="45711" rIns="91420" bIns="45711" rtlCol="0" anchor="b"/>
          <a:lstStyle>
            <a:lvl1pPr algn="r">
              <a:defRPr sz="1200"/>
            </a:lvl1pPr>
          </a:lstStyle>
          <a:p>
            <a:fld id="{CAD5C47B-397F-4F19-8B03-AE45EDCE6AC0}" type="slidenum">
              <a:rPr lang="de-CH" smtClean="0"/>
              <a:t>‹Nr.›</a:t>
            </a:fld>
            <a:endParaRPr lang="de-CH"/>
          </a:p>
        </p:txBody>
      </p:sp>
    </p:spTree>
    <p:extLst>
      <p:ext uri="{BB962C8B-B14F-4D97-AF65-F5344CB8AC3E}">
        <p14:creationId xmlns:p14="http://schemas.microsoft.com/office/powerpoint/2010/main" val="26327241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3"/>
            <a:ext cx="5735391" cy="254913"/>
          </a:xfrm>
          <a:prstGeom prst="rect">
            <a:avLst/>
          </a:prstGeom>
        </p:spPr>
        <p:txBody>
          <a:bodyPr vert="horz" lIns="91420" tIns="45711" rIns="91420" bIns="45711" rtlCol="0"/>
          <a:lstStyle>
            <a:lvl1pPr algn="l">
              <a:defRPr sz="1200"/>
            </a:lvl1pPr>
          </a:lstStyle>
          <a:p>
            <a:endParaRPr lang="cs-CZ"/>
          </a:p>
        </p:txBody>
      </p:sp>
      <p:sp>
        <p:nvSpPr>
          <p:cNvPr id="3" name="Date Placeholder 2"/>
          <p:cNvSpPr>
            <a:spLocks noGrp="1"/>
          </p:cNvSpPr>
          <p:nvPr>
            <p:ph type="dt" idx="1"/>
          </p:nvPr>
        </p:nvSpPr>
        <p:spPr>
          <a:xfrm>
            <a:off x="7497833" y="3"/>
            <a:ext cx="5735391" cy="254913"/>
          </a:xfrm>
          <a:prstGeom prst="rect">
            <a:avLst/>
          </a:prstGeom>
        </p:spPr>
        <p:txBody>
          <a:bodyPr vert="horz" lIns="91420" tIns="45711" rIns="91420" bIns="45711" rtlCol="0"/>
          <a:lstStyle>
            <a:lvl1pPr algn="r">
              <a:defRPr sz="1200"/>
            </a:lvl1pPr>
          </a:lstStyle>
          <a:p>
            <a:fld id="{B7268E1E-0E44-426D-905E-8AD9B19D2182}" type="datetimeFigureOut">
              <a:rPr lang="cs-CZ" smtClean="0"/>
              <a:t>28.11.2024</a:t>
            </a:fld>
            <a:endParaRPr lang="cs-CZ"/>
          </a:p>
        </p:txBody>
      </p:sp>
      <p:sp>
        <p:nvSpPr>
          <p:cNvPr id="4" name="Slide Image Placeholder 3"/>
          <p:cNvSpPr>
            <a:spLocks noGrp="1" noRot="1" noChangeAspect="1"/>
          </p:cNvSpPr>
          <p:nvPr>
            <p:ph type="sldImg" idx="2"/>
          </p:nvPr>
        </p:nvSpPr>
        <p:spPr>
          <a:xfrm>
            <a:off x="4921250" y="381000"/>
            <a:ext cx="3390900" cy="1908175"/>
          </a:xfrm>
          <a:prstGeom prst="rect">
            <a:avLst/>
          </a:prstGeom>
          <a:noFill/>
          <a:ln w="12700">
            <a:solidFill>
              <a:prstClr val="black"/>
            </a:solidFill>
          </a:ln>
        </p:spPr>
        <p:txBody>
          <a:bodyPr vert="horz" lIns="91420" tIns="45711" rIns="91420" bIns="45711" rtlCol="0" anchor="ctr"/>
          <a:lstStyle/>
          <a:p>
            <a:endParaRPr lang="cs-CZ"/>
          </a:p>
        </p:txBody>
      </p:sp>
      <p:sp>
        <p:nvSpPr>
          <p:cNvPr id="5" name="Notes Placeholder 4"/>
          <p:cNvSpPr>
            <a:spLocks noGrp="1"/>
          </p:cNvSpPr>
          <p:nvPr>
            <p:ph type="body" sz="quarter" idx="3"/>
          </p:nvPr>
        </p:nvSpPr>
        <p:spPr>
          <a:xfrm>
            <a:off x="1323556" y="2416952"/>
            <a:ext cx="10588413" cy="2290676"/>
          </a:xfrm>
          <a:prstGeom prst="rect">
            <a:avLst/>
          </a:prstGeom>
        </p:spPr>
        <p:txBody>
          <a:bodyPr vert="horz" lIns="91420" tIns="45711" rIns="91420" bIns="4571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2" y="4833903"/>
            <a:ext cx="5735391" cy="253733"/>
          </a:xfrm>
          <a:prstGeom prst="rect">
            <a:avLst/>
          </a:prstGeom>
        </p:spPr>
        <p:txBody>
          <a:bodyPr vert="horz" lIns="91420" tIns="45711" rIns="91420" bIns="45711" rtlCol="0" anchor="b"/>
          <a:lstStyle>
            <a:lvl1pPr algn="l">
              <a:defRPr sz="1200"/>
            </a:lvl1pPr>
          </a:lstStyle>
          <a:p>
            <a:endParaRPr lang="cs-CZ"/>
          </a:p>
        </p:txBody>
      </p:sp>
      <p:sp>
        <p:nvSpPr>
          <p:cNvPr id="7" name="Slide Number Placeholder 6"/>
          <p:cNvSpPr>
            <a:spLocks noGrp="1"/>
          </p:cNvSpPr>
          <p:nvPr>
            <p:ph type="sldNum" sz="quarter" idx="5"/>
          </p:nvPr>
        </p:nvSpPr>
        <p:spPr>
          <a:xfrm>
            <a:off x="7497833" y="4833903"/>
            <a:ext cx="5735391" cy="253733"/>
          </a:xfrm>
          <a:prstGeom prst="rect">
            <a:avLst/>
          </a:prstGeom>
        </p:spPr>
        <p:txBody>
          <a:bodyPr vert="horz" lIns="91420" tIns="45711" rIns="91420" bIns="45711" rtlCol="0" anchor="b"/>
          <a:lstStyle>
            <a:lvl1pPr algn="r">
              <a:defRPr sz="1200"/>
            </a:lvl1pPr>
          </a:lstStyle>
          <a:p>
            <a:fld id="{871B2431-D351-4C6E-A3CF-9DFAC0E3E050}" type="slidenum">
              <a:rPr lang="cs-CZ" smtClean="0"/>
              <a:t>‹Nr.›</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921250" y="381000"/>
            <a:ext cx="3390900" cy="1908175"/>
          </a:xfrm>
        </p:spPr>
      </p:sp>
      <p:sp>
        <p:nvSpPr>
          <p:cNvPr id="3" name="Notizenplatzhalter 2"/>
          <p:cNvSpPr>
            <a:spLocks noGrp="1"/>
          </p:cNvSpPr>
          <p:nvPr>
            <p:ph type="body" idx="1"/>
          </p:nvPr>
        </p:nvSpPr>
        <p:spPr/>
        <p:txBody>
          <a:bodyPr/>
          <a:lstStyle/>
          <a:p>
            <a:pPr defTabSz="914211">
              <a:defRPr/>
            </a:pPr>
            <a:r>
              <a:rPr lang="de-CH" dirty="0"/>
              <a:t>Andrea:</a:t>
            </a:r>
          </a:p>
          <a:p>
            <a:pPr defTabSz="914211">
              <a:defRPr/>
            </a:pPr>
            <a:r>
              <a:rPr lang="de-CH" dirty="0"/>
              <a:t>Begrüssung</a:t>
            </a:r>
          </a:p>
          <a:p>
            <a:pPr defTabSz="914211">
              <a:defRPr/>
            </a:pPr>
            <a:endParaRPr lang="de-CH" dirty="0"/>
          </a:p>
          <a:p>
            <a:endParaRPr lang="de-CH" b="0" dirty="0"/>
          </a:p>
        </p:txBody>
      </p:sp>
      <p:sp>
        <p:nvSpPr>
          <p:cNvPr id="4" name="Foliennummernplatzhalter 3"/>
          <p:cNvSpPr>
            <a:spLocks noGrp="1"/>
          </p:cNvSpPr>
          <p:nvPr>
            <p:ph type="sldNum" sz="quarter" idx="5"/>
          </p:nvPr>
        </p:nvSpPr>
        <p:spPr/>
        <p:txBody>
          <a:bodyPr/>
          <a:lstStyle/>
          <a:p>
            <a:pPr defTabSz="914211">
              <a:defRPr/>
            </a:pPr>
            <a:fld id="{871B2431-D351-4C6E-A3CF-9DFAC0E3E050}" type="slidenum">
              <a:rPr lang="cs-CZ">
                <a:solidFill>
                  <a:prstClr val="black"/>
                </a:solidFill>
                <a:latin typeface="Calibri"/>
              </a:rPr>
              <a:pPr defTabSz="914211">
                <a:defRPr/>
              </a:pPr>
              <a:t>1</a:t>
            </a:fld>
            <a:endParaRPr lang="cs-CZ">
              <a:solidFill>
                <a:prstClr val="black"/>
              </a:solidFill>
              <a:latin typeface="Calibri"/>
            </a:endParaRPr>
          </a:p>
        </p:txBody>
      </p:sp>
    </p:spTree>
    <p:extLst>
      <p:ext uri="{BB962C8B-B14F-4D97-AF65-F5344CB8AC3E}">
        <p14:creationId xmlns:p14="http://schemas.microsoft.com/office/powerpoint/2010/main" val="40231366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921250" y="381000"/>
            <a:ext cx="3390900" cy="1908175"/>
          </a:xfrm>
        </p:spPr>
      </p:sp>
      <p:sp>
        <p:nvSpPr>
          <p:cNvPr id="3" name="Notizenplatzhalter 2"/>
          <p:cNvSpPr>
            <a:spLocks noGrp="1"/>
          </p:cNvSpPr>
          <p:nvPr>
            <p:ph type="body" idx="1"/>
          </p:nvPr>
        </p:nvSpPr>
        <p:spPr/>
        <p:txBody>
          <a:bodyPr/>
          <a:lstStyle/>
          <a:p>
            <a:pPr defTabSz="914211">
              <a:defRPr/>
            </a:pPr>
            <a:r>
              <a:rPr lang="de-CH" dirty="0"/>
              <a:t>Beatrice:</a:t>
            </a:r>
            <a:endParaRPr lang="de-CH" b="1" dirty="0"/>
          </a:p>
          <a:p>
            <a:pPr defTabSz="914211">
              <a:defRPr/>
            </a:pPr>
            <a:r>
              <a:rPr lang="de-CH" b="1" dirty="0"/>
              <a:t>2/3 der 65+Jährigen wohnt über 20 Jahre im Dorf. </a:t>
            </a:r>
          </a:p>
          <a:p>
            <a:pPr defTabSz="914211">
              <a:defRPr/>
            </a:pPr>
            <a:r>
              <a:rPr lang="de-CH" b="1" dirty="0"/>
              <a:t>1/3 ist die letzten 20 Jahre nach Stettlen gezogen, also </a:t>
            </a:r>
          </a:p>
          <a:p>
            <a:pPr defTabSz="914211">
              <a:defRPr/>
            </a:pPr>
            <a:endParaRPr lang="de-CH" b="1" dirty="0"/>
          </a:p>
          <a:p>
            <a:pPr defTabSz="914211">
              <a:defRPr/>
            </a:pPr>
            <a:endParaRPr lang="de-CH" b="1" dirty="0"/>
          </a:p>
          <a:p>
            <a:pPr defTabSz="914211">
              <a:defRPr/>
            </a:pPr>
            <a:r>
              <a:rPr lang="de-CH" b="1" dirty="0"/>
              <a:t>davon sind 150 sind die letzten 10 Jahre ins Dorf gezogen </a:t>
            </a:r>
          </a:p>
          <a:p>
            <a:pPr defTabSz="914211">
              <a:defRPr/>
            </a:pPr>
            <a:r>
              <a:rPr lang="de-CH" b="1" dirty="0"/>
              <a:t>(</a:t>
            </a:r>
            <a:r>
              <a:rPr lang="de-CH" b="1" dirty="0" err="1"/>
              <a:t>Bernapark</a:t>
            </a:r>
            <a:r>
              <a:rPr lang="de-CH" b="1" dirty="0"/>
              <a:t> bietet insgesamt 186 Mietwohnungen) </a:t>
            </a:r>
          </a:p>
          <a:p>
            <a:pPr defTabSz="914211">
              <a:defRPr/>
            </a:pPr>
            <a:endParaRPr lang="de-CH" b="1" dirty="0"/>
          </a:p>
          <a:p>
            <a:pPr defTabSz="914211">
              <a:defRPr/>
            </a:pPr>
            <a:r>
              <a:rPr lang="de-CH" b="1" dirty="0"/>
              <a:t>(27 Personen wurden hier nicht erfasst, vielleicht ohne Angabe zum Zuzugsdatum!)</a:t>
            </a:r>
          </a:p>
          <a:p>
            <a:pPr defTabSz="914211">
              <a:defRPr/>
            </a:pPr>
            <a:br>
              <a:rPr lang="de-CH" b="1" dirty="0"/>
            </a:br>
            <a:endParaRPr lang="de-CH" b="1" dirty="0"/>
          </a:p>
          <a:p>
            <a:pPr defTabSz="914211">
              <a:defRPr/>
            </a:pPr>
            <a:endParaRPr lang="de-CH" b="1" dirty="0"/>
          </a:p>
          <a:p>
            <a:pPr defTabSz="914211">
              <a:defRPr/>
            </a:pPr>
            <a:endParaRPr lang="de-CH" b="0" dirty="0"/>
          </a:p>
          <a:p>
            <a:pPr defTabSz="914211">
              <a:defRPr/>
            </a:pPr>
            <a:endParaRPr lang="de-CH" b="1" dirty="0"/>
          </a:p>
          <a:p>
            <a:pPr defTabSz="914337">
              <a:defRPr/>
            </a:pPr>
            <a:endParaRPr lang="de-CH" dirty="0">
              <a:solidFill>
                <a:srgbClr val="00726F"/>
              </a:solidFill>
              <a:latin typeface="Source Sans Pro"/>
            </a:endParaRPr>
          </a:p>
          <a:p>
            <a:pPr defTabSz="914337">
              <a:defRPr/>
            </a:pPr>
            <a:endParaRPr lang="de-CH" dirty="0">
              <a:solidFill>
                <a:srgbClr val="00726F"/>
              </a:solidFill>
              <a:latin typeface="Source Sans Pro"/>
            </a:endParaRPr>
          </a:p>
          <a:p>
            <a:pPr defTabSz="914337">
              <a:defRPr/>
            </a:pPr>
            <a:endParaRPr lang="de-CH" dirty="0">
              <a:solidFill>
                <a:srgbClr val="00726F"/>
              </a:solidFill>
              <a:latin typeface="Source Sans Pro"/>
            </a:endParaRPr>
          </a:p>
          <a:p>
            <a:pPr defTabSz="914337">
              <a:defRPr/>
            </a:pPr>
            <a:endParaRPr lang="de-CH" dirty="0">
              <a:solidFill>
                <a:srgbClr val="00726F"/>
              </a:solidFill>
              <a:latin typeface="Source Sans Pro"/>
            </a:endParaRPr>
          </a:p>
          <a:p>
            <a:pPr defTabSz="914211">
              <a:defRPr/>
            </a:pPr>
            <a:endParaRPr lang="de-CH" dirty="0">
              <a:solidFill>
                <a:srgbClr val="00726F"/>
              </a:solidFill>
              <a:latin typeface="Source Sans Pro"/>
            </a:endParaRPr>
          </a:p>
          <a:p>
            <a:pPr defTabSz="914211">
              <a:defRPr/>
            </a:pPr>
            <a:endParaRPr lang="de-CH" dirty="0">
              <a:solidFill>
                <a:srgbClr val="00726F"/>
              </a:solidFill>
              <a:latin typeface="Source Sans Pro"/>
            </a:endParaRPr>
          </a:p>
          <a:p>
            <a:pPr defTabSz="914211">
              <a:defRPr/>
            </a:pPr>
            <a:endParaRPr lang="de-CH" dirty="0">
              <a:solidFill>
                <a:srgbClr val="00726F"/>
              </a:solidFill>
              <a:latin typeface="Source Sans Pro"/>
            </a:endParaRPr>
          </a:p>
          <a:p>
            <a:endParaRPr lang="de-CH" dirty="0"/>
          </a:p>
        </p:txBody>
      </p:sp>
      <p:sp>
        <p:nvSpPr>
          <p:cNvPr id="4" name="Foliennummernplatzhalter 3"/>
          <p:cNvSpPr>
            <a:spLocks noGrp="1"/>
          </p:cNvSpPr>
          <p:nvPr>
            <p:ph type="sldNum" sz="quarter" idx="5"/>
          </p:nvPr>
        </p:nvSpPr>
        <p:spPr/>
        <p:txBody>
          <a:bodyPr/>
          <a:lstStyle/>
          <a:p>
            <a:pPr defTabSz="914211">
              <a:defRPr/>
            </a:pPr>
            <a:fld id="{871B2431-D351-4C6E-A3CF-9DFAC0E3E050}" type="slidenum">
              <a:rPr lang="cs-CZ">
                <a:solidFill>
                  <a:prstClr val="black"/>
                </a:solidFill>
                <a:latin typeface="Calibri"/>
              </a:rPr>
              <a:pPr defTabSz="914211">
                <a:defRPr/>
              </a:pPr>
              <a:t>10</a:t>
            </a:fld>
            <a:endParaRPr lang="cs-CZ">
              <a:solidFill>
                <a:prstClr val="black"/>
              </a:solidFill>
              <a:latin typeface="Calibri"/>
            </a:endParaRPr>
          </a:p>
        </p:txBody>
      </p:sp>
    </p:spTree>
    <p:extLst>
      <p:ext uri="{BB962C8B-B14F-4D97-AF65-F5344CB8AC3E}">
        <p14:creationId xmlns:p14="http://schemas.microsoft.com/office/powerpoint/2010/main" val="29079878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921250" y="381000"/>
            <a:ext cx="3390900" cy="1908175"/>
          </a:xfrm>
        </p:spPr>
      </p:sp>
      <p:sp>
        <p:nvSpPr>
          <p:cNvPr id="3" name="Notizenplatzhalter 2"/>
          <p:cNvSpPr>
            <a:spLocks noGrp="1"/>
          </p:cNvSpPr>
          <p:nvPr>
            <p:ph type="body" idx="1"/>
          </p:nvPr>
        </p:nvSpPr>
        <p:spPr/>
        <p:txBody>
          <a:bodyPr/>
          <a:lstStyle/>
          <a:p>
            <a:r>
              <a:rPr lang="de-CH" dirty="0"/>
              <a:t>Beatrice:</a:t>
            </a:r>
          </a:p>
          <a:p>
            <a:r>
              <a:rPr lang="de-CH" dirty="0"/>
              <a:t>Beantworten</a:t>
            </a:r>
          </a:p>
          <a:p>
            <a:endParaRPr lang="de-CH" dirty="0"/>
          </a:p>
          <a:p>
            <a:r>
              <a:rPr lang="de-CH" dirty="0"/>
              <a:t>Übergabe an Binja</a:t>
            </a:r>
          </a:p>
          <a:p>
            <a:endParaRPr lang="de-CH" dirty="0"/>
          </a:p>
        </p:txBody>
      </p:sp>
      <p:sp>
        <p:nvSpPr>
          <p:cNvPr id="4" name="Foliennummernplatzhalter 3"/>
          <p:cNvSpPr>
            <a:spLocks noGrp="1"/>
          </p:cNvSpPr>
          <p:nvPr>
            <p:ph type="sldNum" sz="quarter" idx="5"/>
          </p:nvPr>
        </p:nvSpPr>
        <p:spPr/>
        <p:txBody>
          <a:bodyPr/>
          <a:lstStyle/>
          <a:p>
            <a:pPr defTabSz="914211">
              <a:defRPr/>
            </a:pPr>
            <a:fld id="{871B2431-D351-4C6E-A3CF-9DFAC0E3E050}" type="slidenum">
              <a:rPr lang="cs-CZ">
                <a:solidFill>
                  <a:prstClr val="black"/>
                </a:solidFill>
                <a:latin typeface="Calibri"/>
              </a:rPr>
              <a:pPr defTabSz="914211">
                <a:defRPr/>
              </a:pPr>
              <a:t>11</a:t>
            </a:fld>
            <a:endParaRPr lang="cs-CZ">
              <a:solidFill>
                <a:prstClr val="black"/>
              </a:solidFill>
              <a:latin typeface="Calibri"/>
            </a:endParaRPr>
          </a:p>
        </p:txBody>
      </p:sp>
    </p:spTree>
    <p:extLst>
      <p:ext uri="{BB962C8B-B14F-4D97-AF65-F5344CB8AC3E}">
        <p14:creationId xmlns:p14="http://schemas.microsoft.com/office/powerpoint/2010/main" val="1833448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921250" y="381000"/>
            <a:ext cx="3390900" cy="1908175"/>
          </a:xfrm>
        </p:spPr>
      </p:sp>
      <p:sp>
        <p:nvSpPr>
          <p:cNvPr id="3" name="Notizenplatzhalter 2"/>
          <p:cNvSpPr>
            <a:spLocks noGrp="1"/>
          </p:cNvSpPr>
          <p:nvPr>
            <p:ph type="body" idx="1"/>
          </p:nvPr>
        </p:nvSpPr>
        <p:spPr/>
        <p:txBody>
          <a:bodyPr/>
          <a:lstStyle/>
          <a:p>
            <a:pPr defTabSz="914211">
              <a:defRPr/>
            </a:pPr>
            <a:r>
              <a:rPr lang="de-CH" dirty="0"/>
              <a:t>Binja:</a:t>
            </a:r>
          </a:p>
          <a:p>
            <a:pPr defTabSz="914211">
              <a:defRPr/>
            </a:pPr>
            <a:r>
              <a:rPr lang="de-CH" dirty="0"/>
              <a:t>Wenn es um die Frage geht, wer befragt worden ist, nutze ich die Gelegenheit gerne, um einen Dank auszusprechen: </a:t>
            </a:r>
          </a:p>
          <a:p>
            <a:pPr marL="171450" indent="-171450" defTabSz="914211">
              <a:buFontTx/>
              <a:buChar char="-"/>
              <a:defRPr/>
            </a:pPr>
            <a:r>
              <a:rPr lang="de-CH" dirty="0"/>
              <a:t>Die freiwillig Interviewenden haben sehr viel Zeit investiert in dieses Projekt, sie haben sich nach der Schulung im Mai individuell vorbereitet und haben mit eindrücklichem Aufwand die Interviews zwischen Juni und August absolviert und Aussagen ins System eingetragen. </a:t>
            </a:r>
          </a:p>
          <a:p>
            <a:pPr marL="0" indent="0" defTabSz="914211">
              <a:buFontTx/>
              <a:buNone/>
              <a:defRPr/>
            </a:pPr>
            <a:r>
              <a:rPr lang="de-CH" dirty="0"/>
              <a:t>	Vielen herzlichen Dank für euer grosses Engagement! </a:t>
            </a:r>
          </a:p>
          <a:p>
            <a:pPr marL="171450" indent="-171450" defTabSz="914211">
              <a:buFontTx/>
              <a:buChar char="-"/>
              <a:defRPr/>
            </a:pPr>
            <a:r>
              <a:rPr lang="de-CH" dirty="0"/>
              <a:t>Auch die Befragten haben einen wichtigen Teil beigetragen: Sie haben sich dazu bereit erklärt, Aussagen zur Lebensqualität in </a:t>
            </a:r>
            <a:r>
              <a:rPr lang="de-CH" dirty="0" err="1"/>
              <a:t>Stettlen</a:t>
            </a:r>
            <a:r>
              <a:rPr lang="de-CH" dirty="0"/>
              <a:t> zu machen und haben sich Zeit genommen für ein ausführliches Gespräch. </a:t>
            </a:r>
          </a:p>
          <a:p>
            <a:pPr marL="0" indent="0" defTabSz="914211">
              <a:buFontTx/>
              <a:buNone/>
              <a:defRPr/>
            </a:pPr>
            <a:r>
              <a:rPr lang="de-CH" dirty="0"/>
              <a:t>	Da die Befragungen anonymisiert worden sind, danken wir hier gewissermassen auch 	anonym, aber keineswegs weniger herzlich! </a:t>
            </a:r>
          </a:p>
          <a:p>
            <a:pPr marL="0" indent="0" defTabSz="914211">
              <a:buFontTx/>
              <a:buNone/>
              <a:defRPr/>
            </a:pPr>
            <a:endParaRPr lang="de-CH" dirty="0"/>
          </a:p>
          <a:p>
            <a:pPr defTabSz="914211">
              <a:defRPr/>
            </a:pPr>
            <a:r>
              <a:rPr lang="de-CH" dirty="0"/>
              <a:t>Von den 47 befragten </a:t>
            </a:r>
            <a:r>
              <a:rPr lang="de-CH" dirty="0" err="1"/>
              <a:t>Stettlerinnen</a:t>
            </a:r>
            <a:r>
              <a:rPr lang="de-CH" dirty="0"/>
              <a:t> und </a:t>
            </a:r>
            <a:r>
              <a:rPr lang="de-CH" dirty="0" err="1"/>
              <a:t>Stettlern</a:t>
            </a:r>
            <a:r>
              <a:rPr lang="de-CH" dirty="0"/>
              <a:t> sind 3 Personen jünger als 65, 32 Personen 65+ und 12 Personen 80+. Das Geschlechterverhältnis liegt bei 24 Frauen und 23 Männern.</a:t>
            </a:r>
          </a:p>
          <a:p>
            <a:pPr defTabSz="914211">
              <a:defRPr/>
            </a:pPr>
            <a:endParaRPr lang="de-CH" dirty="0"/>
          </a:p>
          <a:p>
            <a:pPr defTabSz="914211">
              <a:defRPr/>
            </a:pPr>
            <a:r>
              <a:rPr lang="de-CH" dirty="0"/>
              <a:t>Was die Wohndauer anbelangt, haben wir ein etwas vielfältigere Ergebnis: Weniger als 10, mehr als 50.</a:t>
            </a:r>
          </a:p>
          <a:p>
            <a:pPr defTabSz="914211">
              <a:defRPr/>
            </a:pPr>
            <a:endParaRPr lang="de-CH" dirty="0"/>
          </a:p>
          <a:p>
            <a:pPr defTabSz="914211">
              <a:defRPr/>
            </a:pPr>
            <a:r>
              <a:rPr lang="de-CH" dirty="0"/>
              <a:t>Auch punkto Wohnform zeigt sich keine Eindeutigkeit: Während 2/3 in einem Zwei-Personen-Haushalt wohnt, lebt 1/3 alleine. </a:t>
            </a:r>
          </a:p>
          <a:p>
            <a:pPr defTabSz="914211">
              <a:defRPr/>
            </a:pPr>
            <a:r>
              <a:rPr lang="de-CH" dirty="0"/>
              <a:t>(Abhängig vom Alter?)</a:t>
            </a:r>
          </a:p>
          <a:p>
            <a:pPr defTabSz="914211">
              <a:defRPr/>
            </a:pPr>
            <a:endParaRPr lang="de-CH" dirty="0"/>
          </a:p>
          <a:p>
            <a:pPr defTabSz="914211">
              <a:defRPr/>
            </a:pPr>
            <a:endParaRPr lang="de-CH" dirty="0"/>
          </a:p>
        </p:txBody>
      </p:sp>
      <p:sp>
        <p:nvSpPr>
          <p:cNvPr id="4" name="Foliennummernplatzhalter 3"/>
          <p:cNvSpPr>
            <a:spLocks noGrp="1"/>
          </p:cNvSpPr>
          <p:nvPr>
            <p:ph type="sldNum" sz="quarter" idx="5"/>
          </p:nvPr>
        </p:nvSpPr>
        <p:spPr/>
        <p:txBody>
          <a:bodyPr/>
          <a:lstStyle/>
          <a:p>
            <a:pPr defTabSz="914211">
              <a:defRPr/>
            </a:pPr>
            <a:fld id="{871B2431-D351-4C6E-A3CF-9DFAC0E3E050}" type="slidenum">
              <a:rPr lang="cs-CZ">
                <a:solidFill>
                  <a:prstClr val="black"/>
                </a:solidFill>
                <a:latin typeface="Calibri"/>
              </a:rPr>
              <a:pPr defTabSz="914211">
                <a:defRPr/>
              </a:pPr>
              <a:t>12</a:t>
            </a:fld>
            <a:endParaRPr lang="cs-CZ">
              <a:solidFill>
                <a:prstClr val="black"/>
              </a:solidFill>
              <a:latin typeface="Calibri"/>
            </a:endParaRPr>
          </a:p>
        </p:txBody>
      </p:sp>
    </p:spTree>
    <p:extLst>
      <p:ext uri="{BB962C8B-B14F-4D97-AF65-F5344CB8AC3E}">
        <p14:creationId xmlns:p14="http://schemas.microsoft.com/office/powerpoint/2010/main" val="27517117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921250" y="381000"/>
            <a:ext cx="3390900" cy="1908175"/>
          </a:xfrm>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dirty="0"/>
              <a:t>Binja:</a:t>
            </a:r>
          </a:p>
          <a:p>
            <a:r>
              <a:rPr lang="de-CH" dirty="0"/>
              <a:t>Unsere Einstiegsfrage bei der Befragung lautete: Auf einer Skala von 1 bis 10, wie wohl fühlen Sie sich in </a:t>
            </a:r>
            <a:r>
              <a:rPr lang="de-CH" dirty="0" err="1"/>
              <a:t>Stettlen</a:t>
            </a:r>
            <a:r>
              <a:rPr lang="de-CH" dirty="0"/>
              <a:t>, wenn 1 «gar nicht» bedeutet und 10 «vollumfänglich»?</a:t>
            </a:r>
          </a:p>
          <a:p>
            <a:r>
              <a:rPr lang="de-CH" dirty="0"/>
              <a:t>Erfreulich, dass Wert zwischen Mitte und Höchstzahl ist und dass es aber doch noch Luft nach oben gibt.</a:t>
            </a:r>
          </a:p>
          <a:p>
            <a:endParaRPr lang="de-CH" dirty="0"/>
          </a:p>
        </p:txBody>
      </p:sp>
      <p:sp>
        <p:nvSpPr>
          <p:cNvPr id="4" name="Foliennummernplatzhalter 3"/>
          <p:cNvSpPr>
            <a:spLocks noGrp="1"/>
          </p:cNvSpPr>
          <p:nvPr>
            <p:ph type="sldNum" sz="quarter" idx="5"/>
          </p:nvPr>
        </p:nvSpPr>
        <p:spPr/>
        <p:txBody>
          <a:bodyPr/>
          <a:lstStyle/>
          <a:p>
            <a:fld id="{871B2431-D351-4C6E-A3CF-9DFAC0E3E050}" type="slidenum">
              <a:rPr lang="cs-CZ" smtClean="0"/>
              <a:t>13</a:t>
            </a:fld>
            <a:endParaRPr lang="cs-CZ"/>
          </a:p>
        </p:txBody>
      </p:sp>
    </p:spTree>
    <p:extLst>
      <p:ext uri="{BB962C8B-B14F-4D97-AF65-F5344CB8AC3E}">
        <p14:creationId xmlns:p14="http://schemas.microsoft.com/office/powerpoint/2010/main" val="8609373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921250" y="381000"/>
            <a:ext cx="3390900" cy="1908175"/>
          </a:xfrm>
        </p:spPr>
      </p:sp>
      <p:sp>
        <p:nvSpPr>
          <p:cNvPr id="3" name="Notizenplatzhalter 2"/>
          <p:cNvSpPr>
            <a:spLocks noGrp="1"/>
          </p:cNvSpPr>
          <p:nvPr>
            <p:ph type="body" idx="1"/>
          </p:nvPr>
        </p:nvSpPr>
        <p:spPr/>
        <p:txBody>
          <a:bodyPr/>
          <a:lstStyle/>
          <a:p>
            <a:pPr marL="0" indent="0">
              <a:buNone/>
            </a:pPr>
            <a:r>
              <a:rPr lang="de-CH" sz="1200" b="0" i="0" u="none" strike="noStrike" kern="1200" dirty="0">
                <a:solidFill>
                  <a:schemeClr val="tx1"/>
                </a:solidFill>
                <a:effectLst/>
                <a:latin typeface="+mn-lt"/>
                <a:ea typeface="+mn-ea"/>
                <a:cs typeface="+mn-cs"/>
              </a:rPr>
              <a:t>Binja:</a:t>
            </a:r>
          </a:p>
          <a:p>
            <a:pPr marL="0" indent="0">
              <a:buNone/>
            </a:pPr>
            <a:r>
              <a:rPr lang="de-CH" sz="1200" b="0" i="0" u="none" strike="noStrike" kern="1200" dirty="0">
                <a:solidFill>
                  <a:schemeClr val="tx1"/>
                </a:solidFill>
                <a:effectLst/>
                <a:latin typeface="+mn-lt"/>
                <a:ea typeface="+mn-ea"/>
                <a:cs typeface="+mn-cs"/>
              </a:rPr>
              <a:t>Wie bereits erwähnt: Wir haben eine offene Befragung durchgeführt und also auch nicht Themenpunkte «abgefragt». Herauskristallisiert haben sich aus den total 391 Aussagen fünf  Themenbereiche – diese werden gleich im Anschluss durch jeweilige Moderation vorgestellt.</a:t>
            </a:r>
          </a:p>
          <a:p>
            <a:pPr marL="0" indent="0">
              <a:buNone/>
            </a:pPr>
            <a:r>
              <a:rPr lang="de-CH" sz="1200" b="0" i="0" u="none" strike="noStrike" kern="1200" dirty="0">
                <a:solidFill>
                  <a:schemeClr val="tx1"/>
                </a:solidFill>
                <a:effectLst/>
                <a:latin typeface="+mn-lt"/>
                <a:ea typeface="+mn-ea"/>
                <a:cs typeface="+mn-cs"/>
              </a:rPr>
              <a:t>Die drei Themenbereiche Soziale Netzwerke und Angebote, Mobilität und Infrastruktur haben jeweils eine Vielzahl von Aussagen generiert. Die meisten positiven Aussagen fallen dem Themenbereich Wohnen und Wohnlage zu, die meisten negativen Aussagen wurden zum Themenbereich Infrastruktur gemacht. </a:t>
            </a:r>
          </a:p>
          <a:p>
            <a:pPr marL="0" indent="0">
              <a:buNone/>
            </a:pPr>
            <a:endParaRPr lang="de-CH" sz="1200" b="0" i="0" u="none" strike="noStrike" kern="1200" dirty="0">
              <a:solidFill>
                <a:schemeClr val="tx1"/>
              </a:solidFill>
              <a:effectLst/>
              <a:latin typeface="+mn-lt"/>
              <a:ea typeface="+mn-ea"/>
              <a:cs typeface="+mn-cs"/>
            </a:endParaRPr>
          </a:p>
          <a:p>
            <a:pPr marL="0" indent="0">
              <a:buNone/>
            </a:pPr>
            <a:r>
              <a:rPr lang="de-CH" sz="1200" b="0" i="0" u="none" strike="noStrike" kern="1200" dirty="0">
                <a:solidFill>
                  <a:schemeClr val="tx1"/>
                </a:solidFill>
                <a:effectLst/>
                <a:latin typeface="+mn-lt"/>
                <a:ea typeface="+mn-ea"/>
                <a:cs typeface="+mn-cs"/>
              </a:rPr>
              <a:t>Jede einzelne Aussage ist heute aufgehängt, jeweils zugeordnet dem jeweiligen Themenbereich und aufgeteilt in positive / negative Aussagen, Visionen und Ideen. </a:t>
            </a:r>
          </a:p>
          <a:p>
            <a:pPr marL="0" indent="0">
              <a:buNone/>
            </a:pPr>
            <a:endParaRPr lang="de-CH" sz="1200" b="0" i="0" u="none" strike="noStrike" kern="1200" dirty="0">
              <a:solidFill>
                <a:schemeClr val="tx1"/>
              </a:solidFill>
              <a:effectLst/>
              <a:latin typeface="+mn-lt"/>
              <a:ea typeface="+mn-ea"/>
              <a:cs typeface="+mn-cs"/>
            </a:endParaRPr>
          </a:p>
          <a:p>
            <a:pPr marL="0" indent="0">
              <a:buNone/>
            </a:pPr>
            <a:r>
              <a:rPr lang="de-CH" sz="1200" b="0" i="0" u="none" strike="noStrike" kern="1200" dirty="0">
                <a:solidFill>
                  <a:schemeClr val="tx1"/>
                </a:solidFill>
                <a:effectLst/>
                <a:latin typeface="+mn-lt"/>
                <a:ea typeface="+mn-ea"/>
                <a:cs typeface="+mn-cs"/>
              </a:rPr>
              <a:t>Bevor wir uns dahin bewegen, sollen aber in die einzelnen Themenbereiche immerhin ein kurzer Einblick gegeben werden. </a:t>
            </a:r>
            <a:endParaRPr lang="de-CH" dirty="0"/>
          </a:p>
          <a:p>
            <a:pPr marL="228600" indent="-228600">
              <a:buAutoNum type="arabicPeriod" startAt="5"/>
            </a:pPr>
            <a:endParaRPr lang="de-CH" b="1" dirty="0"/>
          </a:p>
          <a:p>
            <a:endParaRPr lang="de-CH" b="1" dirty="0"/>
          </a:p>
          <a:p>
            <a:endParaRPr lang="de-CH" b="1" dirty="0"/>
          </a:p>
        </p:txBody>
      </p:sp>
      <p:sp>
        <p:nvSpPr>
          <p:cNvPr id="4" name="Foliennummernplatzhalter 3"/>
          <p:cNvSpPr>
            <a:spLocks noGrp="1"/>
          </p:cNvSpPr>
          <p:nvPr>
            <p:ph type="sldNum" sz="quarter" idx="5"/>
          </p:nvPr>
        </p:nvSpPr>
        <p:spPr/>
        <p:txBody>
          <a:bodyPr/>
          <a:lstStyle/>
          <a:p>
            <a:fld id="{871B2431-D351-4C6E-A3CF-9DFAC0E3E050}" type="slidenum">
              <a:rPr lang="cs-CZ" smtClean="0"/>
              <a:t>14</a:t>
            </a:fld>
            <a:endParaRPr lang="cs-CZ"/>
          </a:p>
        </p:txBody>
      </p:sp>
    </p:spTree>
    <p:extLst>
      <p:ext uri="{BB962C8B-B14F-4D97-AF65-F5344CB8AC3E}">
        <p14:creationId xmlns:p14="http://schemas.microsoft.com/office/powerpoint/2010/main" val="38578476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921250" y="381000"/>
            <a:ext cx="3390900" cy="1908175"/>
          </a:xfrm>
        </p:spPr>
      </p:sp>
      <p:sp>
        <p:nvSpPr>
          <p:cNvPr id="3" name="Notizenplatzhalter 2"/>
          <p:cNvSpPr>
            <a:spLocks noGrp="1"/>
          </p:cNvSpPr>
          <p:nvPr>
            <p:ph type="body" idx="1"/>
          </p:nvPr>
        </p:nvSpPr>
        <p:spPr/>
        <p:txBody>
          <a:bodyPr/>
          <a:lstStyle/>
          <a:p>
            <a:r>
              <a:rPr lang="de-CH" b="0" dirty="0"/>
              <a:t>18.40 Uhr</a:t>
            </a:r>
          </a:p>
          <a:p>
            <a:endParaRPr lang="de-CH" b="0" dirty="0"/>
          </a:p>
          <a:p>
            <a:r>
              <a:rPr lang="de-CH" b="0" dirty="0"/>
              <a:t>Moderation Beatrice</a:t>
            </a:r>
          </a:p>
          <a:p>
            <a:endParaRPr lang="de-CH" b="0" dirty="0"/>
          </a:p>
          <a:p>
            <a:pPr marL="0" marR="0" lvl="0" indent="0" algn="l" defTabSz="914400" rtl="0" eaLnBrk="1" fontAlgn="auto" latinLnBrk="0" hangingPunct="1">
              <a:lnSpc>
                <a:spcPct val="100000"/>
              </a:lnSpc>
              <a:spcBef>
                <a:spcPts val="0"/>
              </a:spcBef>
              <a:spcAft>
                <a:spcPts val="0"/>
              </a:spcAft>
              <a:buClrTx/>
              <a:buSzTx/>
              <a:buFontTx/>
              <a:buNone/>
              <a:tabLst/>
              <a:defRPr/>
            </a:pPr>
            <a:r>
              <a:rPr lang="de-CH" sz="1200" b="0" i="0" u="none" strike="noStrike" kern="1200" dirty="0">
                <a:solidFill>
                  <a:schemeClr val="tx1"/>
                </a:solidFill>
                <a:effectLst/>
                <a:latin typeface="+mn-lt"/>
                <a:ea typeface="+mn-ea"/>
                <a:cs typeface="+mn-cs"/>
              </a:rPr>
              <a:t>Wohnen und Wohnlage (Wohnraum, Haus, Dorf, Naherholungsgebiet, Natur, ...)</a:t>
            </a:r>
            <a:r>
              <a:rPr lang="de-CH" dirty="0"/>
              <a:t> </a:t>
            </a:r>
          </a:p>
          <a:p>
            <a:endParaRPr lang="de-CH" b="0" dirty="0"/>
          </a:p>
        </p:txBody>
      </p:sp>
      <p:sp>
        <p:nvSpPr>
          <p:cNvPr id="4" name="Foliennummernplatzhalter 3"/>
          <p:cNvSpPr>
            <a:spLocks noGrp="1"/>
          </p:cNvSpPr>
          <p:nvPr>
            <p:ph type="sldNum" sz="quarter" idx="5"/>
          </p:nvPr>
        </p:nvSpPr>
        <p:spPr/>
        <p:txBody>
          <a:bodyPr/>
          <a:lstStyle/>
          <a:p>
            <a:fld id="{871B2431-D351-4C6E-A3CF-9DFAC0E3E050}" type="slidenum">
              <a:rPr lang="cs-CZ" smtClean="0"/>
              <a:t>15</a:t>
            </a:fld>
            <a:endParaRPr lang="cs-CZ"/>
          </a:p>
        </p:txBody>
      </p:sp>
    </p:spTree>
    <p:extLst>
      <p:ext uri="{BB962C8B-B14F-4D97-AF65-F5344CB8AC3E}">
        <p14:creationId xmlns:p14="http://schemas.microsoft.com/office/powerpoint/2010/main" val="2273475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921250" y="381000"/>
            <a:ext cx="3390900" cy="1908175"/>
          </a:xfrm>
        </p:spPr>
      </p:sp>
      <p:sp>
        <p:nvSpPr>
          <p:cNvPr id="3" name="Notizenplatzhalter 2"/>
          <p:cNvSpPr>
            <a:spLocks noGrp="1"/>
          </p:cNvSpPr>
          <p:nvPr>
            <p:ph type="body" idx="1"/>
          </p:nvPr>
        </p:nvSpPr>
        <p:spPr/>
        <p:txBody>
          <a:bodyPr/>
          <a:lstStyle/>
          <a:p>
            <a:r>
              <a:rPr lang="de-CH" b="0" dirty="0"/>
              <a:t>Beatrice</a:t>
            </a:r>
          </a:p>
        </p:txBody>
      </p:sp>
      <p:sp>
        <p:nvSpPr>
          <p:cNvPr id="4" name="Foliennummernplatzhalter 3"/>
          <p:cNvSpPr>
            <a:spLocks noGrp="1"/>
          </p:cNvSpPr>
          <p:nvPr>
            <p:ph type="sldNum" sz="quarter" idx="5"/>
          </p:nvPr>
        </p:nvSpPr>
        <p:spPr/>
        <p:txBody>
          <a:bodyPr/>
          <a:lstStyle/>
          <a:p>
            <a:fld id="{871B2431-D351-4C6E-A3CF-9DFAC0E3E050}" type="slidenum">
              <a:rPr lang="cs-CZ" smtClean="0"/>
              <a:t>16</a:t>
            </a:fld>
            <a:endParaRPr lang="cs-CZ"/>
          </a:p>
        </p:txBody>
      </p:sp>
    </p:spTree>
    <p:extLst>
      <p:ext uri="{BB962C8B-B14F-4D97-AF65-F5344CB8AC3E}">
        <p14:creationId xmlns:p14="http://schemas.microsoft.com/office/powerpoint/2010/main" val="13322096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921250" y="381000"/>
            <a:ext cx="3390900" cy="1908175"/>
          </a:xfrm>
        </p:spPr>
      </p:sp>
      <p:sp>
        <p:nvSpPr>
          <p:cNvPr id="3" name="Notizenplatzhalter 2"/>
          <p:cNvSpPr>
            <a:spLocks noGrp="1"/>
          </p:cNvSpPr>
          <p:nvPr>
            <p:ph type="body" idx="1"/>
          </p:nvPr>
        </p:nvSpPr>
        <p:spPr/>
        <p:txBody>
          <a:bodyPr/>
          <a:lstStyle/>
          <a:p>
            <a:r>
              <a:rPr lang="de-CH" b="0" dirty="0"/>
              <a:t>Beatrice:</a:t>
            </a:r>
          </a:p>
          <a:p>
            <a:r>
              <a:rPr lang="de-CH" b="1" dirty="0"/>
              <a:t>Details zum Verkehr folgt jetzt im Thema Mobilität </a:t>
            </a:r>
          </a:p>
        </p:txBody>
      </p:sp>
      <p:sp>
        <p:nvSpPr>
          <p:cNvPr id="4" name="Foliennummernplatzhalter 3"/>
          <p:cNvSpPr>
            <a:spLocks noGrp="1"/>
          </p:cNvSpPr>
          <p:nvPr>
            <p:ph type="sldNum" sz="quarter" idx="5"/>
          </p:nvPr>
        </p:nvSpPr>
        <p:spPr/>
        <p:txBody>
          <a:bodyPr/>
          <a:lstStyle/>
          <a:p>
            <a:fld id="{871B2431-D351-4C6E-A3CF-9DFAC0E3E050}" type="slidenum">
              <a:rPr lang="cs-CZ" smtClean="0"/>
              <a:t>17</a:t>
            </a:fld>
            <a:endParaRPr lang="cs-CZ"/>
          </a:p>
        </p:txBody>
      </p:sp>
    </p:spTree>
    <p:extLst>
      <p:ext uri="{BB962C8B-B14F-4D97-AF65-F5344CB8AC3E}">
        <p14:creationId xmlns:p14="http://schemas.microsoft.com/office/powerpoint/2010/main" val="13213981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921250" y="381000"/>
            <a:ext cx="3390900" cy="1908175"/>
          </a:xfrm>
        </p:spPr>
      </p:sp>
      <p:sp>
        <p:nvSpPr>
          <p:cNvPr id="3" name="Notizenplatzhalter 2"/>
          <p:cNvSpPr>
            <a:spLocks noGrp="1"/>
          </p:cNvSpPr>
          <p:nvPr>
            <p:ph type="body" idx="1"/>
          </p:nvPr>
        </p:nvSpPr>
        <p:spPr/>
        <p:txBody>
          <a:bodyPr/>
          <a:lstStyle/>
          <a:p>
            <a:r>
              <a:rPr lang="de-CH" b="0" dirty="0"/>
              <a:t>18.45 Uhr</a:t>
            </a:r>
          </a:p>
          <a:p>
            <a:endParaRPr lang="de-CH" b="0" dirty="0"/>
          </a:p>
          <a:p>
            <a:r>
              <a:rPr lang="de-CH" b="0" dirty="0"/>
              <a:t>Moderation Ueli</a:t>
            </a:r>
          </a:p>
          <a:p>
            <a:endParaRPr lang="de-CH" b="0" dirty="0"/>
          </a:p>
          <a:p>
            <a:pPr marL="0" marR="0" lvl="0" indent="0" algn="l" defTabSz="914400" rtl="0" eaLnBrk="1" fontAlgn="auto" latinLnBrk="0" hangingPunct="1">
              <a:lnSpc>
                <a:spcPct val="100000"/>
              </a:lnSpc>
              <a:spcBef>
                <a:spcPts val="0"/>
              </a:spcBef>
              <a:spcAft>
                <a:spcPts val="0"/>
              </a:spcAft>
              <a:buClrTx/>
              <a:buSzTx/>
              <a:buFontTx/>
              <a:buNone/>
              <a:tabLst/>
              <a:defRPr/>
            </a:pPr>
            <a:r>
              <a:rPr lang="de-CH" dirty="0"/>
              <a:t>Mobilität (ÖV, Individualverkehr, Sicherheit)</a:t>
            </a:r>
          </a:p>
          <a:p>
            <a:endParaRPr lang="de-CH" b="0" dirty="0"/>
          </a:p>
        </p:txBody>
      </p:sp>
      <p:sp>
        <p:nvSpPr>
          <p:cNvPr id="4" name="Foliennummernplatzhalter 3"/>
          <p:cNvSpPr>
            <a:spLocks noGrp="1"/>
          </p:cNvSpPr>
          <p:nvPr>
            <p:ph type="sldNum" sz="quarter" idx="5"/>
          </p:nvPr>
        </p:nvSpPr>
        <p:spPr/>
        <p:txBody>
          <a:bodyPr/>
          <a:lstStyle/>
          <a:p>
            <a:fld id="{871B2431-D351-4C6E-A3CF-9DFAC0E3E050}" type="slidenum">
              <a:rPr lang="cs-CZ" smtClean="0"/>
              <a:t>18</a:t>
            </a:fld>
            <a:endParaRPr lang="cs-CZ"/>
          </a:p>
        </p:txBody>
      </p:sp>
    </p:spTree>
    <p:extLst>
      <p:ext uri="{BB962C8B-B14F-4D97-AF65-F5344CB8AC3E}">
        <p14:creationId xmlns:p14="http://schemas.microsoft.com/office/powerpoint/2010/main" val="2304349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921250" y="381000"/>
            <a:ext cx="3390900" cy="1908175"/>
          </a:xfrm>
        </p:spPr>
      </p:sp>
      <p:sp>
        <p:nvSpPr>
          <p:cNvPr id="3" name="Notizenplatzhalter 2"/>
          <p:cNvSpPr>
            <a:spLocks noGrp="1"/>
          </p:cNvSpPr>
          <p:nvPr>
            <p:ph type="body" idx="1"/>
          </p:nvPr>
        </p:nvSpPr>
        <p:spPr/>
        <p:txBody>
          <a:bodyPr/>
          <a:lstStyle/>
          <a:p>
            <a:r>
              <a:rPr lang="de-CH" b="0" dirty="0"/>
              <a:t>18.48 Uhr</a:t>
            </a:r>
          </a:p>
          <a:p>
            <a:endParaRPr lang="de-CH" b="0" dirty="0"/>
          </a:p>
          <a:p>
            <a:r>
              <a:rPr lang="de-CH" b="0" dirty="0"/>
              <a:t>Moderation Binja</a:t>
            </a:r>
          </a:p>
          <a:p>
            <a:endParaRPr lang="de-CH" b="0" dirty="0"/>
          </a:p>
          <a:p>
            <a:r>
              <a:rPr lang="de-CH" dirty="0"/>
              <a:t>Infrastruktur (Gebäude, Räume, Treffpunkte, Einkauf, Post, Bank, Medizinische Versorgung...)</a:t>
            </a:r>
            <a:endParaRPr lang="de-CH" b="0" dirty="0"/>
          </a:p>
        </p:txBody>
      </p:sp>
      <p:sp>
        <p:nvSpPr>
          <p:cNvPr id="4" name="Foliennummernplatzhalter 3"/>
          <p:cNvSpPr>
            <a:spLocks noGrp="1"/>
          </p:cNvSpPr>
          <p:nvPr>
            <p:ph type="sldNum" sz="quarter" idx="5"/>
          </p:nvPr>
        </p:nvSpPr>
        <p:spPr/>
        <p:txBody>
          <a:bodyPr/>
          <a:lstStyle/>
          <a:p>
            <a:fld id="{871B2431-D351-4C6E-A3CF-9DFAC0E3E050}" type="slidenum">
              <a:rPr lang="cs-CZ" smtClean="0"/>
              <a:t>19</a:t>
            </a:fld>
            <a:endParaRPr lang="cs-CZ"/>
          </a:p>
        </p:txBody>
      </p:sp>
    </p:spTree>
    <p:extLst>
      <p:ext uri="{BB962C8B-B14F-4D97-AF65-F5344CB8AC3E}">
        <p14:creationId xmlns:p14="http://schemas.microsoft.com/office/powerpoint/2010/main" val="646370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9C7811-FAA2-E084-E08F-5ADE24A75CD3}"/>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6F45D774-6508-9042-DB4A-484446427D17}"/>
              </a:ext>
            </a:extLst>
          </p:cNvPr>
          <p:cNvSpPr>
            <a:spLocks noGrp="1"/>
          </p:cNvSpPr>
          <p:nvPr>
            <p:ph type="hdr" sz="quarter"/>
          </p:nvPr>
        </p:nvSpPr>
        <p:spPr>
          <a:xfrm>
            <a:off x="2" y="0"/>
            <a:ext cx="5989881" cy="262822"/>
          </a:xfrm>
          <a:prstGeom prst="rect">
            <a:avLst/>
          </a:prstGeom>
        </p:spPr>
        <p:txBody>
          <a:bodyPr vert="horz" lIns="99027" tIns="49514" rIns="99027" bIns="49514" rtlCol="0"/>
          <a:lstStyle>
            <a:lvl1pPr algn="l">
              <a:defRPr sz="1300"/>
            </a:lvl1pPr>
          </a:lstStyle>
          <a:p>
            <a:endParaRPr dirty="0"/>
          </a:p>
        </p:txBody>
      </p:sp>
      <p:sp>
        <p:nvSpPr>
          <p:cNvPr id="3" name="Date Placeholder 2">
            <a:extLst>
              <a:ext uri="{FF2B5EF4-FFF2-40B4-BE49-F238E27FC236}">
                <a16:creationId xmlns:a16="http://schemas.microsoft.com/office/drawing/2014/main" id="{63BECE54-35A9-030F-5299-07C3B0C4FE3F}"/>
              </a:ext>
            </a:extLst>
          </p:cNvPr>
          <p:cNvSpPr>
            <a:spLocks noGrp="1"/>
          </p:cNvSpPr>
          <p:nvPr>
            <p:ph type="dt" idx="1"/>
          </p:nvPr>
        </p:nvSpPr>
        <p:spPr>
          <a:xfrm>
            <a:off x="7830525" y="0"/>
            <a:ext cx="5989881" cy="262822"/>
          </a:xfrm>
          <a:prstGeom prst="rect">
            <a:avLst/>
          </a:prstGeom>
        </p:spPr>
        <p:txBody>
          <a:bodyPr vert="horz" lIns="99027" tIns="49514" rIns="99027" bIns="49514" rtlCol="0"/>
          <a:lstStyle>
            <a:lvl1pPr algn="r">
              <a:defRPr sz="1300"/>
            </a:lvl1pPr>
          </a:lstStyle>
          <a:p>
            <a:r>
              <a:rPr lang="cs-CZ"/>
              <a:t>1.7.2013</a:t>
            </a:r>
          </a:p>
        </p:txBody>
      </p:sp>
      <p:sp>
        <p:nvSpPr>
          <p:cNvPr id="4" name="Slide Image Placeholder 3">
            <a:extLst>
              <a:ext uri="{FF2B5EF4-FFF2-40B4-BE49-F238E27FC236}">
                <a16:creationId xmlns:a16="http://schemas.microsoft.com/office/drawing/2014/main" id="{5EF527F0-3840-E647-62C1-36E51C304C87}"/>
              </a:ext>
            </a:extLst>
          </p:cNvPr>
          <p:cNvSpPr>
            <a:spLocks noGrp="1" noRot="1" noChangeAspect="1"/>
          </p:cNvSpPr>
          <p:nvPr>
            <p:ph type="sldImg" idx="2"/>
          </p:nvPr>
        </p:nvSpPr>
        <p:spPr>
          <a:xfrm>
            <a:off x="5162550" y="393700"/>
            <a:ext cx="3497263" cy="1966913"/>
          </a:xfrm>
          <a:prstGeom prst="rect">
            <a:avLst/>
          </a:prstGeom>
          <a:noFill/>
          <a:ln w="12700">
            <a:solidFill>
              <a:prstClr val="black"/>
            </a:solidFill>
          </a:ln>
        </p:spPr>
        <p:txBody>
          <a:bodyPr vert="horz" lIns="99027" tIns="49514" rIns="99027" bIns="49514" rtlCol="0" anchor="ctr"/>
          <a:lstStyle/>
          <a:p>
            <a:endParaRPr dirty="0"/>
          </a:p>
        </p:txBody>
      </p:sp>
      <p:sp>
        <p:nvSpPr>
          <p:cNvPr id="5" name="Notes Placeholder 4">
            <a:extLst>
              <a:ext uri="{FF2B5EF4-FFF2-40B4-BE49-F238E27FC236}">
                <a16:creationId xmlns:a16="http://schemas.microsoft.com/office/drawing/2014/main" id="{5B1B7F44-DF4B-085A-12E2-871588A93F85}"/>
              </a:ext>
            </a:extLst>
          </p:cNvPr>
          <p:cNvSpPr>
            <a:spLocks noGrp="1"/>
          </p:cNvSpPr>
          <p:nvPr>
            <p:ph type="body" sz="quarter" idx="3"/>
          </p:nvPr>
        </p:nvSpPr>
        <p:spPr>
          <a:xfrm>
            <a:off x="1382282" y="2491937"/>
            <a:ext cx="11058241" cy="2361744"/>
          </a:xfrm>
          <a:prstGeom prst="rect">
            <a:avLst/>
          </a:prstGeom>
        </p:spPr>
        <p:txBody>
          <a:bodyPr vert="horz" lIns="99027" tIns="49514" rIns="99027" bIns="49514" rtlCol="0"/>
          <a:lstStyle/>
          <a:p>
            <a:r>
              <a:rPr lang="de-CH" b="0" dirty="0"/>
              <a:t>Binja: </a:t>
            </a:r>
          </a:p>
          <a:p>
            <a:r>
              <a:rPr lang="de-CH" b="0" dirty="0"/>
              <a:t>Vorstellungsrunde der unmittelbar Beteiligten durch Binja</a:t>
            </a:r>
          </a:p>
          <a:p>
            <a:r>
              <a:rPr lang="de-CH" b="0" dirty="0"/>
              <a:t>Name und ROLLE AN DIESEM ABEND</a:t>
            </a:r>
          </a:p>
          <a:p>
            <a:endParaRPr lang="de-CH" b="0" dirty="0"/>
          </a:p>
          <a:p>
            <a:r>
              <a:rPr lang="de-CH" b="0" dirty="0"/>
              <a:t>Wertschätzung aller Beteiligten</a:t>
            </a:r>
          </a:p>
          <a:p>
            <a:endParaRPr lang="de-CH" b="0" dirty="0"/>
          </a:p>
          <a:p>
            <a:endParaRPr lang="en-US" b="0" dirty="0"/>
          </a:p>
        </p:txBody>
      </p:sp>
      <p:sp>
        <p:nvSpPr>
          <p:cNvPr id="6" name="Footer Placeholder 5">
            <a:extLst>
              <a:ext uri="{FF2B5EF4-FFF2-40B4-BE49-F238E27FC236}">
                <a16:creationId xmlns:a16="http://schemas.microsoft.com/office/drawing/2014/main" id="{7CC7813D-5468-277A-56CC-D1C3F392F847}"/>
              </a:ext>
            </a:extLst>
          </p:cNvPr>
          <p:cNvSpPr>
            <a:spLocks noGrp="1"/>
          </p:cNvSpPr>
          <p:nvPr>
            <p:ph type="ftr" sz="quarter" idx="4"/>
          </p:nvPr>
        </p:nvSpPr>
        <p:spPr>
          <a:xfrm>
            <a:off x="2" y="4983875"/>
            <a:ext cx="5989881" cy="261605"/>
          </a:xfrm>
          <a:prstGeom prst="rect">
            <a:avLst/>
          </a:prstGeom>
        </p:spPr>
        <p:txBody>
          <a:bodyPr vert="horz" lIns="99027" tIns="49514" rIns="99027" bIns="49514" rtlCol="0" anchor="b"/>
          <a:lstStyle>
            <a:lvl1pPr algn="l">
              <a:defRPr sz="1300"/>
            </a:lvl1pPr>
          </a:lstStyle>
          <a:p>
            <a:endParaRPr dirty="0"/>
          </a:p>
        </p:txBody>
      </p:sp>
      <p:sp>
        <p:nvSpPr>
          <p:cNvPr id="7" name="Slide Number Placeholder 6">
            <a:extLst>
              <a:ext uri="{FF2B5EF4-FFF2-40B4-BE49-F238E27FC236}">
                <a16:creationId xmlns:a16="http://schemas.microsoft.com/office/drawing/2014/main" id="{0D44172B-E889-9B07-A7F1-A7938B494FDC}"/>
              </a:ext>
            </a:extLst>
          </p:cNvPr>
          <p:cNvSpPr>
            <a:spLocks noGrp="1"/>
          </p:cNvSpPr>
          <p:nvPr>
            <p:ph type="sldNum" sz="quarter" idx="5"/>
          </p:nvPr>
        </p:nvSpPr>
        <p:spPr>
          <a:xfrm>
            <a:off x="7830525" y="4983875"/>
            <a:ext cx="5989881" cy="261605"/>
          </a:xfrm>
          <a:prstGeom prst="rect">
            <a:avLst/>
          </a:prstGeom>
        </p:spPr>
        <p:txBody>
          <a:bodyPr vert="horz" lIns="99027" tIns="49514" rIns="99027" bIns="49514" rtlCol="0" anchor="b"/>
          <a:lstStyle>
            <a:lvl1pPr algn="r">
              <a:defRPr sz="1300"/>
            </a:lvl1pPr>
          </a:lstStyle>
          <a:p>
            <a:r>
              <a:rPr lang="cs-CZ"/>
              <a:t>‹#›</a:t>
            </a:r>
          </a:p>
        </p:txBody>
      </p:sp>
    </p:spTree>
    <p:extLst>
      <p:ext uri="{BB962C8B-B14F-4D97-AF65-F5344CB8AC3E}">
        <p14:creationId xmlns:p14="http://schemas.microsoft.com/office/powerpoint/2010/main" val="20901700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921250" y="381000"/>
            <a:ext cx="3390900" cy="1908175"/>
          </a:xfrm>
        </p:spPr>
      </p:sp>
      <p:sp>
        <p:nvSpPr>
          <p:cNvPr id="3" name="Notizenplatzhalter 2"/>
          <p:cNvSpPr>
            <a:spLocks noGrp="1"/>
          </p:cNvSpPr>
          <p:nvPr>
            <p:ph type="body" idx="1"/>
          </p:nvPr>
        </p:nvSpPr>
        <p:spPr/>
        <p:txBody>
          <a:bodyPr/>
          <a:lstStyle/>
          <a:p>
            <a:r>
              <a:rPr lang="de-CH" b="0" dirty="0"/>
              <a:t>18.51 Uhr</a:t>
            </a:r>
          </a:p>
          <a:p>
            <a:endParaRPr lang="de-CH" b="0" dirty="0"/>
          </a:p>
          <a:p>
            <a:r>
              <a:rPr lang="de-CH" b="0" dirty="0"/>
              <a:t>Moderation Patrick</a:t>
            </a:r>
          </a:p>
          <a:p>
            <a:endParaRPr lang="de-CH" b="0" dirty="0"/>
          </a:p>
          <a:p>
            <a:pPr marL="0" marR="0" lvl="0" indent="0" algn="l" defTabSz="914400" rtl="0" eaLnBrk="1" fontAlgn="auto" latinLnBrk="0" hangingPunct="1">
              <a:lnSpc>
                <a:spcPct val="100000"/>
              </a:lnSpc>
              <a:spcBef>
                <a:spcPts val="0"/>
              </a:spcBef>
              <a:spcAft>
                <a:spcPts val="0"/>
              </a:spcAft>
              <a:buClrTx/>
              <a:buSzTx/>
              <a:buFontTx/>
              <a:buNone/>
              <a:tabLst/>
              <a:defRPr/>
            </a:pPr>
            <a:r>
              <a:rPr lang="de-CH" sz="1200" b="0" i="0" u="none" strike="noStrike" kern="1200" dirty="0">
                <a:solidFill>
                  <a:schemeClr val="tx1"/>
                </a:solidFill>
                <a:effectLst/>
                <a:latin typeface="+mn-lt"/>
                <a:ea typeface="+mn-ea"/>
                <a:cs typeface="+mn-cs"/>
              </a:rPr>
              <a:t>Politik (Behörden, Information, Digitalisierung, Finanzen)</a:t>
            </a:r>
            <a:r>
              <a:rPr lang="de-CH" dirty="0"/>
              <a:t> </a:t>
            </a:r>
          </a:p>
          <a:p>
            <a:endParaRPr lang="de-CH" b="1" dirty="0"/>
          </a:p>
        </p:txBody>
      </p:sp>
      <p:sp>
        <p:nvSpPr>
          <p:cNvPr id="4" name="Foliennummernplatzhalter 3"/>
          <p:cNvSpPr>
            <a:spLocks noGrp="1"/>
          </p:cNvSpPr>
          <p:nvPr>
            <p:ph type="sldNum" sz="quarter" idx="5"/>
          </p:nvPr>
        </p:nvSpPr>
        <p:spPr/>
        <p:txBody>
          <a:bodyPr/>
          <a:lstStyle/>
          <a:p>
            <a:fld id="{871B2431-D351-4C6E-A3CF-9DFAC0E3E050}" type="slidenum">
              <a:rPr lang="cs-CZ" smtClean="0"/>
              <a:t>20</a:t>
            </a:fld>
            <a:endParaRPr lang="cs-CZ"/>
          </a:p>
        </p:txBody>
      </p:sp>
    </p:spTree>
    <p:extLst>
      <p:ext uri="{BB962C8B-B14F-4D97-AF65-F5344CB8AC3E}">
        <p14:creationId xmlns:p14="http://schemas.microsoft.com/office/powerpoint/2010/main" val="33799242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921250" y="381000"/>
            <a:ext cx="3390900" cy="1908175"/>
          </a:xfrm>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b="0" dirty="0"/>
              <a:t>18.54 Uhr</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CH" b="0" dirty="0"/>
          </a:p>
          <a:p>
            <a:pPr marL="0" marR="0" lvl="0" indent="0" algn="l" defTabSz="914400" rtl="0" eaLnBrk="1" fontAlgn="auto" latinLnBrk="0" hangingPunct="1">
              <a:lnSpc>
                <a:spcPct val="100000"/>
              </a:lnSpc>
              <a:spcBef>
                <a:spcPts val="0"/>
              </a:spcBef>
              <a:spcAft>
                <a:spcPts val="0"/>
              </a:spcAft>
              <a:buClrTx/>
              <a:buSzTx/>
              <a:buFontTx/>
              <a:buNone/>
              <a:tabLst/>
              <a:defRPr/>
            </a:pPr>
            <a:r>
              <a:rPr lang="de-CH" b="0" dirty="0"/>
              <a:t>Moderation Luc</a:t>
            </a:r>
          </a:p>
          <a:p>
            <a:endParaRPr lang="de-CH" b="0" dirty="0"/>
          </a:p>
          <a:p>
            <a:pPr marL="0" marR="0" lvl="0" indent="0" algn="l" defTabSz="914400" rtl="0" eaLnBrk="1" fontAlgn="auto" latinLnBrk="0" hangingPunct="1">
              <a:lnSpc>
                <a:spcPct val="100000"/>
              </a:lnSpc>
              <a:spcBef>
                <a:spcPts val="0"/>
              </a:spcBef>
              <a:spcAft>
                <a:spcPts val="0"/>
              </a:spcAft>
              <a:buClrTx/>
              <a:buSzTx/>
              <a:buFontTx/>
              <a:buNone/>
              <a:tabLst/>
              <a:defRPr/>
            </a:pPr>
            <a:r>
              <a:rPr lang="de-CH" dirty="0"/>
              <a:t>Soziale Netzwerke und Angebote. (Vereine, Kirchen, Familien, ...)</a:t>
            </a:r>
          </a:p>
        </p:txBody>
      </p:sp>
      <p:sp>
        <p:nvSpPr>
          <p:cNvPr id="4" name="Foliennummernplatzhalter 3"/>
          <p:cNvSpPr>
            <a:spLocks noGrp="1"/>
          </p:cNvSpPr>
          <p:nvPr>
            <p:ph type="sldNum" sz="quarter" idx="5"/>
          </p:nvPr>
        </p:nvSpPr>
        <p:spPr/>
        <p:txBody>
          <a:bodyPr/>
          <a:lstStyle/>
          <a:p>
            <a:fld id="{871B2431-D351-4C6E-A3CF-9DFAC0E3E050}" type="slidenum">
              <a:rPr lang="cs-CZ" smtClean="0"/>
              <a:t>21</a:t>
            </a:fld>
            <a:endParaRPr lang="cs-CZ"/>
          </a:p>
        </p:txBody>
      </p:sp>
    </p:spTree>
    <p:extLst>
      <p:ext uri="{BB962C8B-B14F-4D97-AF65-F5344CB8AC3E}">
        <p14:creationId xmlns:p14="http://schemas.microsoft.com/office/powerpoint/2010/main" val="39735014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921250" y="381000"/>
            <a:ext cx="3390900" cy="1908175"/>
          </a:xfrm>
        </p:spPr>
      </p:sp>
      <p:sp>
        <p:nvSpPr>
          <p:cNvPr id="3" name="Notizenplatzhalter 2"/>
          <p:cNvSpPr>
            <a:spLocks noGrp="1"/>
          </p:cNvSpPr>
          <p:nvPr>
            <p:ph type="body" idx="1"/>
          </p:nvPr>
        </p:nvSpPr>
        <p:spPr/>
        <p:txBody>
          <a:bodyPr/>
          <a:lstStyle/>
          <a:p>
            <a:pPr defTabSz="914211">
              <a:defRPr/>
            </a:pPr>
            <a:r>
              <a:rPr lang="de-CH" dirty="0"/>
              <a:t>19 Uhr</a:t>
            </a:r>
          </a:p>
          <a:p>
            <a:pPr defTabSz="914211">
              <a:defRPr/>
            </a:pPr>
            <a:endParaRPr lang="de-CH" dirty="0"/>
          </a:p>
          <a:p>
            <a:pPr defTabSz="914211">
              <a:defRPr/>
            </a:pPr>
            <a:r>
              <a:rPr lang="de-CH" dirty="0"/>
              <a:t>Binja: </a:t>
            </a:r>
          </a:p>
          <a:p>
            <a:pPr marL="0" indent="0" defTabSz="914211">
              <a:buFontTx/>
              <a:buNone/>
              <a:defRPr/>
            </a:pPr>
            <a:r>
              <a:rPr lang="de-CH" dirty="0"/>
              <a:t>Jetzt komme wir langsam aber sicher in Bewegung.</a:t>
            </a:r>
          </a:p>
          <a:p>
            <a:pPr marL="171450" indent="-171450" defTabSz="914211">
              <a:buFontTx/>
              <a:buChar char="-"/>
              <a:defRPr/>
            </a:pPr>
            <a:endParaRPr lang="de-CH" dirty="0"/>
          </a:p>
          <a:p>
            <a:pPr defTabSz="914211">
              <a:defRPr/>
            </a:pPr>
            <a:endParaRPr lang="de-CH" dirty="0"/>
          </a:p>
          <a:p>
            <a:pPr defTabSz="914211">
              <a:defRPr/>
            </a:pPr>
            <a:endParaRPr lang="de-CH" dirty="0"/>
          </a:p>
          <a:p>
            <a:pPr defTabSz="914211">
              <a:defRPr/>
            </a:pPr>
            <a:endParaRPr lang="de-CH" dirty="0"/>
          </a:p>
          <a:p>
            <a:pPr defTabSz="914211">
              <a:defRPr/>
            </a:pPr>
            <a:endParaRPr lang="de-CH" dirty="0"/>
          </a:p>
          <a:p>
            <a:pPr defTabSz="914211">
              <a:defRPr/>
            </a:pPr>
            <a:r>
              <a:rPr lang="de-CH" b="0" dirty="0"/>
              <a:t>Es geht um ein </a:t>
            </a:r>
            <a:r>
              <a:rPr lang="de-CH" b="0" u="sng" dirty="0"/>
              <a:t>gemeinsames</a:t>
            </a:r>
            <a:r>
              <a:rPr lang="de-CH" b="0" dirty="0"/>
              <a:t> Handeln für mehr Lebensqualität im Alter. </a:t>
            </a:r>
          </a:p>
          <a:p>
            <a:endParaRPr lang="de-CH" b="0" dirty="0"/>
          </a:p>
          <a:p>
            <a:r>
              <a:rPr lang="de-CH" b="0" dirty="0"/>
              <a:t> </a:t>
            </a:r>
          </a:p>
          <a:p>
            <a:endParaRPr lang="de-CH" b="0" dirty="0"/>
          </a:p>
          <a:p>
            <a:endParaRPr lang="de-CH" b="0" dirty="0"/>
          </a:p>
        </p:txBody>
      </p:sp>
      <p:sp>
        <p:nvSpPr>
          <p:cNvPr id="4" name="Foliennummernplatzhalter 3"/>
          <p:cNvSpPr>
            <a:spLocks noGrp="1"/>
          </p:cNvSpPr>
          <p:nvPr>
            <p:ph type="sldNum" sz="quarter" idx="5"/>
          </p:nvPr>
        </p:nvSpPr>
        <p:spPr/>
        <p:txBody>
          <a:bodyPr/>
          <a:lstStyle/>
          <a:p>
            <a:pPr defTabSz="914211">
              <a:defRPr/>
            </a:pPr>
            <a:fld id="{871B2431-D351-4C6E-A3CF-9DFAC0E3E050}" type="slidenum">
              <a:rPr lang="cs-CZ">
                <a:solidFill>
                  <a:prstClr val="black"/>
                </a:solidFill>
                <a:latin typeface="Calibri"/>
              </a:rPr>
              <a:pPr defTabSz="914211">
                <a:defRPr/>
              </a:pPr>
              <a:t>22</a:t>
            </a:fld>
            <a:endParaRPr lang="cs-CZ">
              <a:solidFill>
                <a:prstClr val="black"/>
              </a:solidFill>
              <a:latin typeface="Calibri"/>
            </a:endParaRPr>
          </a:p>
        </p:txBody>
      </p:sp>
    </p:spTree>
    <p:extLst>
      <p:ext uri="{BB962C8B-B14F-4D97-AF65-F5344CB8AC3E}">
        <p14:creationId xmlns:p14="http://schemas.microsoft.com/office/powerpoint/2010/main" val="19628135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7524A3-4EF7-1436-13A5-36B137B1E947}"/>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74966084-4758-9814-E6B1-03F3B43E8DE9}"/>
              </a:ext>
            </a:extLst>
          </p:cNvPr>
          <p:cNvSpPr>
            <a:spLocks noGrp="1" noRot="1" noChangeAspect="1"/>
          </p:cNvSpPr>
          <p:nvPr>
            <p:ph type="sldImg"/>
          </p:nvPr>
        </p:nvSpPr>
        <p:spPr>
          <a:xfrm>
            <a:off x="4921250" y="381000"/>
            <a:ext cx="3390900" cy="1908175"/>
          </a:xfrm>
        </p:spPr>
      </p:sp>
      <p:sp>
        <p:nvSpPr>
          <p:cNvPr id="3" name="Notizenplatzhalter 2">
            <a:extLst>
              <a:ext uri="{FF2B5EF4-FFF2-40B4-BE49-F238E27FC236}">
                <a16:creationId xmlns:a16="http://schemas.microsoft.com/office/drawing/2014/main" id="{4F422EBB-885C-4BF0-604A-6BD8D24A113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dirty="0"/>
              <a:t>Binja</a:t>
            </a:r>
          </a:p>
          <a:p>
            <a:pPr marL="0" marR="0" lvl="0" indent="0" algn="l" defTabSz="914400" rtl="0" eaLnBrk="1" fontAlgn="auto" latinLnBrk="0" hangingPunct="1">
              <a:lnSpc>
                <a:spcPct val="100000"/>
              </a:lnSpc>
              <a:spcBef>
                <a:spcPts val="0"/>
              </a:spcBef>
              <a:spcAft>
                <a:spcPts val="0"/>
              </a:spcAft>
              <a:buClrTx/>
              <a:buSzTx/>
              <a:buFontTx/>
              <a:buNone/>
              <a:tabLst/>
              <a:defRPr/>
            </a:pPr>
            <a:r>
              <a:rPr lang="de-CH" dirty="0"/>
              <a:t>Fünf Themenbereiche mit jeweiliger Moderatorin/Moderator, kurz erwähnen, wo ist was/wer</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e-CH" dirty="0"/>
              <a:t>Alle Aussagen sind visualisiert – Ideen etwas grösser, diese werden priorisiert – alle erhalten 5 Punkte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e-CH" dirty="0"/>
              <a:t>Aussagen lesen, insbesondere die Ideen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e-CH" dirty="0"/>
              <a:t>Moderatorin/Moderator stehen bei Fragen selbstverständlich zur Verfügung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CH"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e-CH" dirty="0"/>
              <a:t>Lesen, Ideen Priorisieren, Apéro Austausch</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e-CH" dirty="0"/>
              <a:t>HINWEIS AUF ZEIT!</a:t>
            </a:r>
          </a:p>
          <a:p>
            <a:pPr defTabSz="914211">
              <a:defRPr/>
            </a:pPr>
            <a:endParaRPr lang="de-CH" dirty="0"/>
          </a:p>
          <a:p>
            <a:pPr marL="0" indent="0" defTabSz="914211">
              <a:buFontTx/>
              <a:buNone/>
              <a:defRPr/>
            </a:pPr>
            <a:endParaRPr lang="de-CH" dirty="0"/>
          </a:p>
          <a:p>
            <a:pPr marL="171450" indent="-171450" defTabSz="914211">
              <a:buFontTx/>
              <a:buChar char="-"/>
              <a:defRPr/>
            </a:pPr>
            <a:r>
              <a:rPr lang="de-CH" dirty="0"/>
              <a:t>19.40: Vorstellen der meistpriorisierten Favoriten im Plenum</a:t>
            </a:r>
          </a:p>
          <a:p>
            <a:pPr marL="171450" indent="-171450" defTabSz="914211">
              <a:buFontTx/>
              <a:buChar char="-"/>
              <a:defRPr/>
            </a:pPr>
            <a:r>
              <a:rPr lang="de-CH" dirty="0"/>
              <a:t>19.45: Diskussion an Ideentischen</a:t>
            </a:r>
          </a:p>
          <a:p>
            <a:pPr marL="171450" indent="-171450" defTabSz="914211">
              <a:buFontTx/>
              <a:buChar char="-"/>
              <a:defRPr/>
            </a:pPr>
            <a:r>
              <a:rPr lang="de-CH" dirty="0"/>
              <a:t>20.10: Vorstellen der Resultate Ideentische</a:t>
            </a:r>
          </a:p>
          <a:p>
            <a:endParaRPr lang="de-CH" b="0" dirty="0"/>
          </a:p>
        </p:txBody>
      </p:sp>
      <p:sp>
        <p:nvSpPr>
          <p:cNvPr id="4" name="Foliennummernplatzhalter 3">
            <a:extLst>
              <a:ext uri="{FF2B5EF4-FFF2-40B4-BE49-F238E27FC236}">
                <a16:creationId xmlns:a16="http://schemas.microsoft.com/office/drawing/2014/main" id="{FB29220D-3D09-139C-9754-38B547FBD4C5}"/>
              </a:ext>
            </a:extLst>
          </p:cNvPr>
          <p:cNvSpPr>
            <a:spLocks noGrp="1"/>
          </p:cNvSpPr>
          <p:nvPr>
            <p:ph type="sldNum" sz="quarter" idx="5"/>
          </p:nvPr>
        </p:nvSpPr>
        <p:spPr/>
        <p:txBody>
          <a:bodyPr/>
          <a:lstStyle/>
          <a:p>
            <a:fld id="{871B2431-D351-4C6E-A3CF-9DFAC0E3E050}" type="slidenum">
              <a:rPr lang="cs-CZ" smtClean="0"/>
              <a:t>23</a:t>
            </a:fld>
            <a:endParaRPr lang="cs-CZ"/>
          </a:p>
        </p:txBody>
      </p:sp>
    </p:spTree>
    <p:extLst>
      <p:ext uri="{BB962C8B-B14F-4D97-AF65-F5344CB8AC3E}">
        <p14:creationId xmlns:p14="http://schemas.microsoft.com/office/powerpoint/2010/main" val="10284282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921250" y="381000"/>
            <a:ext cx="3390900" cy="1908175"/>
          </a:xfrm>
        </p:spPr>
      </p:sp>
      <p:sp>
        <p:nvSpPr>
          <p:cNvPr id="3" name="Notizenplatzhalter 2"/>
          <p:cNvSpPr>
            <a:spLocks noGrp="1"/>
          </p:cNvSpPr>
          <p:nvPr>
            <p:ph type="body" idx="1"/>
          </p:nvPr>
        </p:nvSpPr>
        <p:spPr/>
        <p:txBody>
          <a:bodyPr/>
          <a:lstStyle/>
          <a:p>
            <a:r>
              <a:rPr lang="de-CH" b="0" dirty="0"/>
              <a:t>Patrick</a:t>
            </a:r>
          </a:p>
        </p:txBody>
      </p:sp>
      <p:sp>
        <p:nvSpPr>
          <p:cNvPr id="4" name="Foliennummernplatzhalter 3"/>
          <p:cNvSpPr>
            <a:spLocks noGrp="1"/>
          </p:cNvSpPr>
          <p:nvPr>
            <p:ph type="sldNum" sz="quarter" idx="5"/>
          </p:nvPr>
        </p:nvSpPr>
        <p:spPr/>
        <p:txBody>
          <a:bodyPr/>
          <a:lstStyle/>
          <a:p>
            <a:fld id="{871B2431-D351-4C6E-A3CF-9DFAC0E3E050}" type="slidenum">
              <a:rPr lang="cs-CZ" smtClean="0"/>
              <a:t>24</a:t>
            </a:fld>
            <a:endParaRPr lang="cs-CZ"/>
          </a:p>
        </p:txBody>
      </p:sp>
    </p:spTree>
    <p:extLst>
      <p:ext uri="{BB962C8B-B14F-4D97-AF65-F5344CB8AC3E}">
        <p14:creationId xmlns:p14="http://schemas.microsoft.com/office/powerpoint/2010/main" val="1022618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046D93-D261-6AEC-6D45-458A1FEC87A5}"/>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662E9EC6-61C6-C0A6-0F69-9F198611A652}"/>
              </a:ext>
            </a:extLst>
          </p:cNvPr>
          <p:cNvSpPr>
            <a:spLocks noGrp="1" noRot="1" noChangeAspect="1"/>
          </p:cNvSpPr>
          <p:nvPr>
            <p:ph type="sldImg"/>
          </p:nvPr>
        </p:nvSpPr>
        <p:spPr>
          <a:xfrm>
            <a:off x="4921250" y="381000"/>
            <a:ext cx="3390900" cy="1908175"/>
          </a:xfrm>
        </p:spPr>
      </p:sp>
      <p:sp>
        <p:nvSpPr>
          <p:cNvPr id="3" name="Notizenplatzhalter 2">
            <a:extLst>
              <a:ext uri="{FF2B5EF4-FFF2-40B4-BE49-F238E27FC236}">
                <a16:creationId xmlns:a16="http://schemas.microsoft.com/office/drawing/2014/main" id="{3D891297-CB1C-329D-8F9F-9195B5C532A2}"/>
              </a:ext>
            </a:extLst>
          </p:cNvPr>
          <p:cNvSpPr>
            <a:spLocks noGrp="1"/>
          </p:cNvSpPr>
          <p:nvPr>
            <p:ph type="body" idx="1"/>
          </p:nvPr>
        </p:nvSpPr>
        <p:spPr/>
        <p:txBody>
          <a:bodyPr/>
          <a:lstStyle/>
          <a:p>
            <a:r>
              <a:rPr lang="de-CH" b="0" dirty="0"/>
              <a:t>Andrea</a:t>
            </a:r>
          </a:p>
          <a:p>
            <a:endParaRPr lang="de-CH" b="0" dirty="0"/>
          </a:p>
        </p:txBody>
      </p:sp>
      <p:sp>
        <p:nvSpPr>
          <p:cNvPr id="4" name="Foliennummernplatzhalter 3">
            <a:extLst>
              <a:ext uri="{FF2B5EF4-FFF2-40B4-BE49-F238E27FC236}">
                <a16:creationId xmlns:a16="http://schemas.microsoft.com/office/drawing/2014/main" id="{84953A98-4332-F482-148D-3E0D10ABDBD3}"/>
              </a:ext>
            </a:extLst>
          </p:cNvPr>
          <p:cNvSpPr>
            <a:spLocks noGrp="1"/>
          </p:cNvSpPr>
          <p:nvPr>
            <p:ph type="sldNum" sz="quarter" idx="5"/>
          </p:nvPr>
        </p:nvSpPr>
        <p:spPr/>
        <p:txBody>
          <a:bodyPr/>
          <a:lstStyle/>
          <a:p>
            <a:fld id="{871B2431-D351-4C6E-A3CF-9DFAC0E3E050}" type="slidenum">
              <a:rPr lang="cs-CZ" smtClean="0"/>
              <a:t>25</a:t>
            </a:fld>
            <a:endParaRPr lang="cs-CZ"/>
          </a:p>
        </p:txBody>
      </p:sp>
    </p:spTree>
    <p:extLst>
      <p:ext uri="{BB962C8B-B14F-4D97-AF65-F5344CB8AC3E}">
        <p14:creationId xmlns:p14="http://schemas.microsoft.com/office/powerpoint/2010/main" val="6850994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921250" y="381000"/>
            <a:ext cx="3390900" cy="1908175"/>
          </a:xfrm>
        </p:spPr>
      </p:sp>
      <p:sp>
        <p:nvSpPr>
          <p:cNvPr id="3" name="Notizenplatzhalter 2"/>
          <p:cNvSpPr>
            <a:spLocks noGrp="1"/>
          </p:cNvSpPr>
          <p:nvPr>
            <p:ph type="body" idx="1"/>
          </p:nvPr>
        </p:nvSpPr>
        <p:spPr/>
        <p:txBody>
          <a:bodyPr/>
          <a:lstStyle/>
          <a:p>
            <a:pPr defTabSz="914211">
              <a:defRPr/>
            </a:pPr>
            <a:r>
              <a:rPr lang="de-CH" dirty="0"/>
              <a:t>Andrea und Binja:</a:t>
            </a:r>
          </a:p>
          <a:p>
            <a:pPr defTabSz="914211">
              <a:defRPr/>
            </a:pPr>
            <a:endParaRPr lang="de-CH" dirty="0"/>
          </a:p>
          <a:p>
            <a:pPr defTabSz="914211">
              <a:defRPr/>
            </a:pPr>
            <a:r>
              <a:rPr lang="de-CH" sz="1800" spc="50" dirty="0">
                <a:solidFill>
                  <a:srgbClr val="AEAAAA"/>
                </a:solidFill>
                <a:effectLst/>
                <a:latin typeface="Calibri Light" panose="020F0302020204030204" pitchFamily="34" charset="0"/>
                <a:ea typeface="Calibri" panose="020F0502020204030204" pitchFamily="34" charset="0"/>
                <a:cs typeface="Arial" panose="020B0604020202020204" pitchFamily="34" charset="0"/>
              </a:rPr>
              <a:t>Andrea: 	Dank für das Einbringen, Mitdenken und Handeln von euch und Ihnen allen, 	</a:t>
            </a:r>
          </a:p>
          <a:p>
            <a:pPr defTabSz="914211">
              <a:defRPr/>
            </a:pPr>
            <a:r>
              <a:rPr lang="de-CH" sz="1800" spc="50" dirty="0">
                <a:solidFill>
                  <a:srgbClr val="AEAAAA"/>
                </a:solidFill>
                <a:effectLst/>
                <a:latin typeface="Calibri Light" panose="020F0302020204030204" pitchFamily="34" charset="0"/>
                <a:ea typeface="Calibri" panose="020F0502020204030204" pitchFamily="34" charset="0"/>
                <a:cs typeface="Arial" panose="020B0604020202020204" pitchFamily="34" charset="0"/>
              </a:rPr>
              <a:t>	Dank auch nochmals all den Interviewenden und den Interviewten,</a:t>
            </a:r>
            <a:endParaRPr lang="de-CH" sz="1800"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defTabSz="914211">
              <a:defRPr/>
            </a:pPr>
            <a:r>
              <a:rPr lang="de-CH" sz="1800" spc="50" dirty="0">
                <a:solidFill>
                  <a:srgbClr val="AEAAAA"/>
                </a:solidFill>
                <a:effectLst/>
                <a:latin typeface="Calibri Light" panose="020F0302020204030204" pitchFamily="34" charset="0"/>
                <a:ea typeface="Calibri" panose="020F0502020204030204" pitchFamily="34" charset="0"/>
                <a:cs typeface="Arial" panose="020B0604020202020204" pitchFamily="34" charset="0"/>
              </a:rPr>
              <a:t>Binja: 	Dank für die Unterstützung und Mitarbeit von Pro </a:t>
            </a:r>
            <a:r>
              <a:rPr lang="de-CH" sz="1800" spc="50" dirty="0" err="1">
                <a:solidFill>
                  <a:srgbClr val="AEAAAA"/>
                </a:solidFill>
                <a:effectLst/>
                <a:latin typeface="Calibri Light" panose="020F0302020204030204" pitchFamily="34" charset="0"/>
                <a:ea typeface="Calibri" panose="020F0502020204030204" pitchFamily="34" charset="0"/>
                <a:cs typeface="Arial" panose="020B0604020202020204" pitchFamily="34" charset="0"/>
              </a:rPr>
              <a:t>Senectute</a:t>
            </a:r>
            <a:r>
              <a:rPr lang="de-CH" sz="1800" spc="50" dirty="0">
                <a:solidFill>
                  <a:srgbClr val="AEAAAA"/>
                </a:solidFill>
                <a:effectLst/>
                <a:latin typeface="Calibri Light" panose="020F0302020204030204" pitchFamily="34" charset="0"/>
                <a:ea typeface="Calibri" panose="020F0502020204030204" pitchFamily="34" charset="0"/>
                <a:cs typeface="Arial" panose="020B0604020202020204" pitchFamily="34" charset="0"/>
              </a:rPr>
              <a:t>, namentlich</a:t>
            </a:r>
          </a:p>
          <a:p>
            <a:pPr defTabSz="914211">
              <a:defRPr/>
            </a:pPr>
            <a:r>
              <a:rPr lang="de-CH" sz="1800" spc="50" dirty="0">
                <a:solidFill>
                  <a:srgbClr val="AEAAAA"/>
                </a:solidFill>
                <a:effectLst/>
                <a:latin typeface="Calibri Light" panose="020F0302020204030204" pitchFamily="34" charset="0"/>
                <a:ea typeface="Calibri" panose="020F0502020204030204" pitchFamily="34" charset="0"/>
                <a:cs typeface="Arial" panose="020B0604020202020204" pitchFamily="34" charset="0"/>
              </a:rPr>
              <a:t>	Beatrice Binggeli und Sandra Hofer, Dank an die Mitglieder der Fachgruppe </a:t>
            </a:r>
            <a:endParaRPr lang="de-CH" sz="1800"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defTabSz="914211">
              <a:defRPr/>
            </a:pPr>
            <a:r>
              <a:rPr lang="de-CH" sz="1800" spc="50" dirty="0">
                <a:solidFill>
                  <a:srgbClr val="AEAAAA"/>
                </a:solidFill>
                <a:effectLst/>
                <a:latin typeface="Calibri Light" panose="020F0302020204030204" pitchFamily="34" charset="0"/>
                <a:ea typeface="Calibri" panose="020F0502020204030204" pitchFamily="34" charset="0"/>
                <a:cs typeface="Arial" panose="020B0604020202020204" pitchFamily="34" charset="0"/>
              </a:rPr>
              <a:t>Andrea: 	Dank an </a:t>
            </a:r>
            <a:r>
              <a:rPr lang="de-CH" sz="1800" spc="50" dirty="0" err="1">
                <a:solidFill>
                  <a:srgbClr val="AEAAAA"/>
                </a:solidFill>
                <a:effectLst/>
                <a:latin typeface="Calibri Light" panose="020F0302020204030204" pitchFamily="34" charset="0"/>
                <a:ea typeface="Calibri" panose="020F0502020204030204" pitchFamily="34" charset="0"/>
                <a:cs typeface="Arial" panose="020B0604020202020204" pitchFamily="34" charset="0"/>
              </a:rPr>
              <a:t>Hausabwart</a:t>
            </a:r>
            <a:r>
              <a:rPr lang="de-CH" sz="1800" spc="50" dirty="0">
                <a:solidFill>
                  <a:srgbClr val="AEAAAA"/>
                </a:solidFill>
                <a:effectLst/>
                <a:latin typeface="Calibri Light" panose="020F0302020204030204" pitchFamily="34" charset="0"/>
                <a:ea typeface="Calibri" panose="020F0502020204030204" pitchFamily="34" charset="0"/>
                <a:cs typeface="Arial" panose="020B0604020202020204" pitchFamily="34" charset="0"/>
              </a:rPr>
              <a:t> </a:t>
            </a:r>
            <a:r>
              <a:rPr lang="de-CH" sz="1800" spc="50" dirty="0" err="1">
                <a:solidFill>
                  <a:srgbClr val="AEAAAA"/>
                </a:solidFill>
                <a:effectLst/>
                <a:latin typeface="Calibri Light" panose="020F0302020204030204" pitchFamily="34" charset="0"/>
                <a:ea typeface="Calibri" panose="020F0502020204030204" pitchFamily="34" charset="0"/>
                <a:cs typeface="Arial" panose="020B0604020202020204" pitchFamily="34" charset="0"/>
              </a:rPr>
              <a:t>Ädu</a:t>
            </a:r>
            <a:r>
              <a:rPr lang="de-CH" sz="1800" spc="50" dirty="0">
                <a:solidFill>
                  <a:srgbClr val="AEAAAA"/>
                </a:solidFill>
                <a:effectLst/>
                <a:latin typeface="Calibri Light" panose="020F0302020204030204" pitchFamily="34" charset="0"/>
                <a:ea typeface="Calibri" panose="020F0502020204030204" pitchFamily="34" charset="0"/>
                <a:cs typeface="Arial" panose="020B0604020202020204" pitchFamily="34" charset="0"/>
              </a:rPr>
              <a:t> für seine technische Unterstützung und Dank an </a:t>
            </a:r>
          </a:p>
          <a:p>
            <a:pPr defTabSz="914211">
              <a:defRPr/>
            </a:pPr>
            <a:r>
              <a:rPr lang="de-CH" sz="1800" spc="50" dirty="0">
                <a:solidFill>
                  <a:srgbClr val="AEAAAA"/>
                </a:solidFill>
                <a:effectLst/>
                <a:latin typeface="Calibri Light" panose="020F0302020204030204" pitchFamily="34" charset="0"/>
                <a:ea typeface="Calibri" panose="020F0502020204030204" pitchFamily="34" charset="0"/>
                <a:cs typeface="Arial" panose="020B0604020202020204" pitchFamily="34" charset="0"/>
              </a:rPr>
              <a:t>	Marlies, Trudy, Markus und Bernhard, die dafür gesorgt haben, dass wir alle 	</a:t>
            </a:r>
          </a:p>
          <a:p>
            <a:pPr defTabSz="914211">
              <a:defRPr/>
            </a:pPr>
            <a:r>
              <a:rPr lang="de-CH" sz="1800" spc="50">
                <a:solidFill>
                  <a:srgbClr val="AEAAAA"/>
                </a:solidFill>
                <a:effectLst/>
                <a:latin typeface="Calibri Light" panose="020F0302020204030204" pitchFamily="34" charset="0"/>
                <a:ea typeface="Calibri" panose="020F0502020204030204" pitchFamily="34" charset="0"/>
                <a:cs typeface="Arial" panose="020B0604020202020204" pitchFamily="34" charset="0"/>
              </a:rPr>
              <a:t>	mit </a:t>
            </a:r>
            <a:r>
              <a:rPr lang="de-CH" sz="1800" spc="50" dirty="0">
                <a:solidFill>
                  <a:srgbClr val="AEAAAA"/>
                </a:solidFill>
                <a:effectLst/>
                <a:latin typeface="Calibri Light" panose="020F0302020204030204" pitchFamily="34" charset="0"/>
                <a:ea typeface="Calibri" panose="020F0502020204030204" pitchFamily="34" charset="0"/>
                <a:cs typeface="Arial" panose="020B0604020202020204" pitchFamily="34" charset="0"/>
              </a:rPr>
              <a:t>versorgt worden sind, </a:t>
            </a:r>
            <a:endParaRPr lang="de-CH" sz="1800"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defTabSz="914211">
              <a:defRPr/>
            </a:pPr>
            <a:r>
              <a:rPr lang="de-CH" sz="1800" spc="50" dirty="0">
                <a:solidFill>
                  <a:srgbClr val="AEAAAA"/>
                </a:solidFill>
                <a:effectLst/>
                <a:latin typeface="Calibri Light" panose="020F0302020204030204" pitchFamily="34" charset="0"/>
                <a:ea typeface="Calibri" panose="020F0502020204030204" pitchFamily="34" charset="0"/>
                <a:cs typeface="Arial" panose="020B0604020202020204" pitchFamily="34" charset="0"/>
              </a:rPr>
              <a:t>Binja: 	Danke </a:t>
            </a:r>
            <a:r>
              <a:rPr lang="de-CH" sz="1800" spc="50" dirty="0" err="1">
                <a:solidFill>
                  <a:srgbClr val="AEAAAA"/>
                </a:solidFill>
                <a:effectLst/>
                <a:latin typeface="Calibri Light" panose="020F0302020204030204" pitchFamily="34" charset="0"/>
                <a:ea typeface="Calibri" panose="020F0502020204030204" pitchFamily="34" charset="0"/>
                <a:cs typeface="Arial" panose="020B0604020202020204" pitchFamily="34" charset="0"/>
              </a:rPr>
              <a:t>vielmol</a:t>
            </a:r>
            <a:r>
              <a:rPr lang="de-CH" sz="1800" spc="50" dirty="0">
                <a:solidFill>
                  <a:srgbClr val="AEAAAA"/>
                </a:solidFill>
                <a:effectLst/>
                <a:latin typeface="Calibri Light" panose="020F0302020204030204" pitchFamily="34" charset="0"/>
                <a:ea typeface="Calibri" panose="020F0502020204030204" pitchFamily="34" charset="0"/>
                <a:cs typeface="Arial" panose="020B0604020202020204" pitchFamily="34" charset="0"/>
              </a:rPr>
              <a:t>…</a:t>
            </a:r>
            <a:endParaRPr lang="de-CH" sz="1800"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defTabSz="914211">
              <a:defRPr/>
            </a:pPr>
            <a:r>
              <a:rPr lang="de-CH" sz="1800" spc="50" dirty="0">
                <a:solidFill>
                  <a:srgbClr val="AEAAAA"/>
                </a:solidFill>
                <a:effectLst/>
                <a:latin typeface="Calibri Light" panose="020F0302020204030204" pitchFamily="34" charset="0"/>
                <a:ea typeface="Calibri" panose="020F0502020204030204" pitchFamily="34" charset="0"/>
                <a:cs typeface="Arial" panose="020B0604020202020204" pitchFamily="34" charset="0"/>
              </a:rPr>
              <a:t>Andrea: 	…</a:t>
            </a:r>
            <a:r>
              <a:rPr lang="de-CH" sz="1800" spc="50" dirty="0" err="1">
                <a:solidFill>
                  <a:srgbClr val="AEAAAA"/>
                </a:solidFill>
                <a:effectLst/>
                <a:latin typeface="Calibri Light" panose="020F0302020204030204" pitchFamily="34" charset="0"/>
                <a:ea typeface="Calibri" panose="020F0502020204030204" pitchFamily="34" charset="0"/>
                <a:cs typeface="Arial" panose="020B0604020202020204" pitchFamily="34" charset="0"/>
              </a:rPr>
              <a:t>chömmed</a:t>
            </a:r>
            <a:r>
              <a:rPr lang="de-CH" sz="1800" spc="50" dirty="0">
                <a:solidFill>
                  <a:srgbClr val="AEAAAA"/>
                </a:solidFill>
                <a:effectLst/>
                <a:latin typeface="Calibri Light" panose="020F0302020204030204" pitchFamily="34" charset="0"/>
                <a:ea typeface="Calibri" panose="020F0502020204030204" pitchFamily="34" charset="0"/>
                <a:cs typeface="Arial" panose="020B0604020202020204" pitchFamily="34" charset="0"/>
              </a:rPr>
              <a:t> Sie/</a:t>
            </a:r>
            <a:r>
              <a:rPr lang="de-CH" sz="1800" spc="50" dirty="0" err="1">
                <a:solidFill>
                  <a:srgbClr val="AEAAAA"/>
                </a:solidFill>
                <a:effectLst/>
                <a:latin typeface="Calibri Light" panose="020F0302020204030204" pitchFamily="34" charset="0"/>
                <a:ea typeface="Calibri" panose="020F0502020204030204" pitchFamily="34" charset="0"/>
                <a:cs typeface="Arial" panose="020B0604020202020204" pitchFamily="34" charset="0"/>
              </a:rPr>
              <a:t>chömmed</a:t>
            </a:r>
            <a:r>
              <a:rPr lang="de-CH" sz="1800" spc="50" dirty="0">
                <a:solidFill>
                  <a:srgbClr val="AEAAAA"/>
                </a:solidFill>
                <a:effectLst/>
                <a:latin typeface="Calibri Light" panose="020F0302020204030204" pitchFamily="34" charset="0"/>
                <a:ea typeface="Calibri" panose="020F0502020204030204" pitchFamily="34" charset="0"/>
                <a:cs typeface="Arial" panose="020B0604020202020204" pitchFamily="34" charset="0"/>
              </a:rPr>
              <a:t> </a:t>
            </a:r>
            <a:r>
              <a:rPr lang="de-CH" sz="1800" spc="50" dirty="0" err="1">
                <a:solidFill>
                  <a:srgbClr val="AEAAAA"/>
                </a:solidFill>
                <a:effectLst/>
                <a:latin typeface="Calibri Light" panose="020F0302020204030204" pitchFamily="34" charset="0"/>
                <a:ea typeface="Calibri" panose="020F0502020204030204" pitchFamily="34" charset="0"/>
                <a:cs typeface="Arial" panose="020B0604020202020204" pitchFamily="34" charset="0"/>
              </a:rPr>
              <a:t>guet</a:t>
            </a:r>
            <a:r>
              <a:rPr lang="de-CH" sz="1800" spc="50" dirty="0">
                <a:solidFill>
                  <a:srgbClr val="AEAAAA"/>
                </a:solidFill>
                <a:effectLst/>
                <a:latin typeface="Calibri Light" panose="020F0302020204030204" pitchFamily="34" charset="0"/>
                <a:ea typeface="Calibri" panose="020F0502020204030204" pitchFamily="34" charset="0"/>
                <a:cs typeface="Arial" panose="020B0604020202020204" pitchFamily="34" charset="0"/>
              </a:rPr>
              <a:t> hei!</a:t>
            </a:r>
            <a:endParaRPr lang="de-CH" sz="1800" dirty="0">
              <a:effectLst/>
              <a:latin typeface="Calibri" panose="020F0502020204030204" pitchFamily="34" charset="0"/>
              <a:ea typeface="Calibri" panose="020F0502020204030204" pitchFamily="34" charset="0"/>
              <a:cs typeface="Times New Roman" panose="02020603050405020304" pitchFamily="18" charset="0"/>
            </a:endParaRPr>
          </a:p>
          <a:p>
            <a:pPr defTabSz="914211">
              <a:defRPr/>
            </a:pPr>
            <a:endParaRPr lang="de-CH" dirty="0"/>
          </a:p>
          <a:p>
            <a:endParaRPr lang="de-CH" b="0" dirty="0"/>
          </a:p>
        </p:txBody>
      </p:sp>
      <p:sp>
        <p:nvSpPr>
          <p:cNvPr id="4" name="Foliennummernplatzhalter 3"/>
          <p:cNvSpPr>
            <a:spLocks noGrp="1"/>
          </p:cNvSpPr>
          <p:nvPr>
            <p:ph type="sldNum" sz="quarter" idx="5"/>
          </p:nvPr>
        </p:nvSpPr>
        <p:spPr/>
        <p:txBody>
          <a:bodyPr/>
          <a:lstStyle/>
          <a:p>
            <a:pPr defTabSz="914211">
              <a:defRPr/>
            </a:pPr>
            <a:fld id="{871B2431-D351-4C6E-A3CF-9DFAC0E3E050}" type="slidenum">
              <a:rPr lang="cs-CZ">
                <a:solidFill>
                  <a:prstClr val="black"/>
                </a:solidFill>
                <a:latin typeface="Calibri"/>
              </a:rPr>
              <a:pPr defTabSz="914211">
                <a:defRPr/>
              </a:pPr>
              <a:t>26</a:t>
            </a:fld>
            <a:endParaRPr lang="cs-CZ">
              <a:solidFill>
                <a:prstClr val="black"/>
              </a:solidFill>
              <a:latin typeface="Calibri"/>
            </a:endParaRPr>
          </a:p>
        </p:txBody>
      </p:sp>
    </p:spTree>
    <p:extLst>
      <p:ext uri="{BB962C8B-B14F-4D97-AF65-F5344CB8AC3E}">
        <p14:creationId xmlns:p14="http://schemas.microsoft.com/office/powerpoint/2010/main" val="19578902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921250" y="381000"/>
            <a:ext cx="3390900" cy="1908175"/>
          </a:xfrm>
        </p:spPr>
      </p:sp>
      <p:sp>
        <p:nvSpPr>
          <p:cNvPr id="3" name="Notizenplatzhalter 2"/>
          <p:cNvSpPr>
            <a:spLocks noGrp="1"/>
          </p:cNvSpPr>
          <p:nvPr>
            <p:ph type="body" idx="1"/>
          </p:nvPr>
        </p:nvSpPr>
        <p:spPr/>
        <p:txBody>
          <a:bodyPr/>
          <a:lstStyle/>
          <a:p>
            <a:pPr defTabSz="914211">
              <a:defRPr/>
            </a:pPr>
            <a:r>
              <a:rPr lang="de-CH" b="0" dirty="0"/>
              <a:t>Binja: </a:t>
            </a:r>
          </a:p>
          <a:p>
            <a:pPr defTabSz="914211">
              <a:defRPr/>
            </a:pPr>
            <a:r>
              <a:rPr lang="de-CH" b="0" dirty="0"/>
              <a:t>Hinweis auf Kontaktangaben </a:t>
            </a:r>
          </a:p>
        </p:txBody>
      </p:sp>
      <p:sp>
        <p:nvSpPr>
          <p:cNvPr id="4" name="Foliennummernplatzhalter 3"/>
          <p:cNvSpPr>
            <a:spLocks noGrp="1"/>
          </p:cNvSpPr>
          <p:nvPr>
            <p:ph type="sldNum" sz="quarter" idx="5"/>
          </p:nvPr>
        </p:nvSpPr>
        <p:spPr/>
        <p:txBody>
          <a:bodyPr/>
          <a:lstStyle/>
          <a:p>
            <a:pPr defTabSz="914211">
              <a:defRPr/>
            </a:pPr>
            <a:fld id="{871B2431-D351-4C6E-A3CF-9DFAC0E3E050}" type="slidenum">
              <a:rPr lang="cs-CZ">
                <a:solidFill>
                  <a:prstClr val="black"/>
                </a:solidFill>
                <a:latin typeface="Calibri"/>
              </a:rPr>
              <a:pPr defTabSz="914211">
                <a:defRPr/>
              </a:pPr>
              <a:t>27</a:t>
            </a:fld>
            <a:endParaRPr lang="cs-CZ">
              <a:solidFill>
                <a:prstClr val="black"/>
              </a:solidFill>
              <a:latin typeface="Calibri"/>
            </a:endParaRPr>
          </a:p>
        </p:txBody>
      </p:sp>
    </p:spTree>
    <p:extLst>
      <p:ext uri="{BB962C8B-B14F-4D97-AF65-F5344CB8AC3E}">
        <p14:creationId xmlns:p14="http://schemas.microsoft.com/office/powerpoint/2010/main" val="38695568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921250" y="381000"/>
            <a:ext cx="3390900" cy="1908175"/>
          </a:xfrm>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dirty="0"/>
              <a:t>Binja: Vorgehen bei Tischdiskussion plant ihr oder gemeinsam, wenn ich aus den Ferien zurück bin. </a:t>
            </a:r>
          </a:p>
          <a:p>
            <a:endParaRPr lang="de-CH" dirty="0"/>
          </a:p>
          <a:p>
            <a:r>
              <a:rPr lang="de-CH" dirty="0"/>
              <a:t>(Altersarbeit ist eine Querschnittsaufgabe der Gemeinde. </a:t>
            </a:r>
          </a:p>
          <a:p>
            <a:endParaRPr lang="de-CH" dirty="0"/>
          </a:p>
          <a:p>
            <a:r>
              <a:rPr lang="de-CH" dirty="0"/>
              <a:t>Dankbar sind wir, dass an unserer Ergebnisveranstaltung auch Gemeinderäte von anderen Sektoren vertreten sind, </a:t>
            </a:r>
          </a:p>
          <a:p>
            <a:r>
              <a:rPr lang="de-CH" dirty="0"/>
              <a:t>also nicht nur Ressort Soziales. </a:t>
            </a:r>
          </a:p>
          <a:p>
            <a:endParaRPr lang="de-CH" dirty="0"/>
          </a:p>
          <a:p>
            <a:r>
              <a:rPr lang="de-CH" dirty="0"/>
              <a:t>Wenn Sie Zeit und Interesse haben, in der Umsetzung einer Idee mitzuwirken, dann tragen Sie bitte heute Abend</a:t>
            </a:r>
          </a:p>
          <a:p>
            <a:r>
              <a:rPr lang="de-CH" dirty="0"/>
              <a:t>ihren Namen in die Adressliste ein. )</a:t>
            </a:r>
          </a:p>
          <a:p>
            <a:endParaRPr lang="de-CH" dirty="0"/>
          </a:p>
          <a:p>
            <a:r>
              <a:rPr lang="de-CH" dirty="0"/>
              <a:t> </a:t>
            </a:r>
          </a:p>
        </p:txBody>
      </p:sp>
      <p:sp>
        <p:nvSpPr>
          <p:cNvPr id="4" name="Foliennummernplatzhalter 3"/>
          <p:cNvSpPr>
            <a:spLocks noGrp="1"/>
          </p:cNvSpPr>
          <p:nvPr>
            <p:ph type="sldNum" sz="quarter" idx="5"/>
          </p:nvPr>
        </p:nvSpPr>
        <p:spPr/>
        <p:txBody>
          <a:bodyPr/>
          <a:lstStyle/>
          <a:p>
            <a:fld id="{871B2431-D351-4C6E-A3CF-9DFAC0E3E050}" type="slidenum">
              <a:rPr lang="cs-CZ" smtClean="0"/>
              <a:t>28</a:t>
            </a:fld>
            <a:endParaRPr lang="cs-CZ"/>
          </a:p>
        </p:txBody>
      </p:sp>
    </p:spTree>
    <p:extLst>
      <p:ext uri="{BB962C8B-B14F-4D97-AF65-F5344CB8AC3E}">
        <p14:creationId xmlns:p14="http://schemas.microsoft.com/office/powerpoint/2010/main" val="9327007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921250" y="381000"/>
            <a:ext cx="3390900" cy="1908175"/>
          </a:xfrm>
        </p:spPr>
      </p:sp>
      <p:sp>
        <p:nvSpPr>
          <p:cNvPr id="3" name="Notizenplatzhalter 2"/>
          <p:cNvSpPr>
            <a:spLocks noGrp="1"/>
          </p:cNvSpPr>
          <p:nvPr>
            <p:ph type="body" idx="1"/>
          </p:nvPr>
        </p:nvSpPr>
        <p:spPr/>
        <p:txBody>
          <a:bodyPr/>
          <a:lstStyle/>
          <a:p>
            <a:r>
              <a:rPr lang="de-CH" b="0" dirty="0"/>
              <a:t>Binja:?</a:t>
            </a:r>
          </a:p>
          <a:p>
            <a:r>
              <a:rPr lang="de-CH" b="1" dirty="0"/>
              <a:t>Ich habe Götti bei Anlässen 2 x erfasst: Wo soll ich es streichen/oder so belassen?</a:t>
            </a:r>
          </a:p>
        </p:txBody>
      </p:sp>
      <p:sp>
        <p:nvSpPr>
          <p:cNvPr id="4" name="Foliennummernplatzhalter 3"/>
          <p:cNvSpPr>
            <a:spLocks noGrp="1"/>
          </p:cNvSpPr>
          <p:nvPr>
            <p:ph type="sldNum" sz="quarter" idx="5"/>
          </p:nvPr>
        </p:nvSpPr>
        <p:spPr/>
        <p:txBody>
          <a:bodyPr/>
          <a:lstStyle/>
          <a:p>
            <a:fld id="{871B2431-D351-4C6E-A3CF-9DFAC0E3E050}" type="slidenum">
              <a:rPr lang="cs-CZ" smtClean="0"/>
              <a:t>29</a:t>
            </a:fld>
            <a:endParaRPr lang="cs-CZ"/>
          </a:p>
        </p:txBody>
      </p:sp>
    </p:spTree>
    <p:extLst>
      <p:ext uri="{BB962C8B-B14F-4D97-AF65-F5344CB8AC3E}">
        <p14:creationId xmlns:p14="http://schemas.microsoft.com/office/powerpoint/2010/main" val="3345150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921250" y="381000"/>
            <a:ext cx="3390900" cy="1908175"/>
          </a:xfrm>
        </p:spPr>
      </p:sp>
      <p:sp>
        <p:nvSpPr>
          <p:cNvPr id="3" name="Notizenplatzhalter 2"/>
          <p:cNvSpPr>
            <a:spLocks noGrp="1"/>
          </p:cNvSpPr>
          <p:nvPr>
            <p:ph type="body" idx="1"/>
          </p:nvPr>
        </p:nvSpPr>
        <p:spPr/>
        <p:txBody>
          <a:bodyPr/>
          <a:lstStyle/>
          <a:p>
            <a:pPr defTabSz="914211">
              <a:defRPr/>
            </a:pPr>
            <a:r>
              <a:rPr lang="de-CH" noProof="1"/>
              <a:t>18.15</a:t>
            </a:r>
          </a:p>
          <a:p>
            <a:pPr defTabSz="914211">
              <a:defRPr/>
            </a:pPr>
            <a:endParaRPr lang="de-CH" noProof="1"/>
          </a:p>
          <a:p>
            <a:pPr defTabSz="914211">
              <a:defRPr/>
            </a:pPr>
            <a:r>
              <a:rPr lang="de-CH" noProof="1"/>
              <a:t>Binja: </a:t>
            </a:r>
          </a:p>
          <a:p>
            <a:pPr defTabSz="914211">
              <a:defRPr/>
            </a:pPr>
            <a:r>
              <a:rPr lang="de-CH" noProof="1"/>
              <a:t>Vorstellen Programm</a:t>
            </a:r>
          </a:p>
          <a:p>
            <a:pPr defTabSz="914211">
              <a:defRPr/>
            </a:pPr>
            <a:endParaRPr lang="de-CH" noProof="1"/>
          </a:p>
          <a:p>
            <a:pPr defTabSz="914211">
              <a:defRPr/>
            </a:pPr>
            <a:r>
              <a:rPr lang="de-CH" noProof="1"/>
              <a:t>Teil 1: </a:t>
            </a:r>
          </a:p>
          <a:p>
            <a:pPr marL="171450" indent="-171450" defTabSz="914211">
              <a:buFontTx/>
              <a:buChar char="-"/>
              <a:defRPr/>
            </a:pPr>
            <a:r>
              <a:rPr lang="de-CH" noProof="1"/>
              <a:t>Einblick in den Verlauf der Bedürfniserhebung und in den partizipativen Prozess</a:t>
            </a:r>
          </a:p>
          <a:p>
            <a:pPr marL="171450" indent="-171450" defTabSz="914211">
              <a:buFontTx/>
              <a:buChar char="-"/>
              <a:defRPr/>
            </a:pPr>
            <a:r>
              <a:rPr lang="de-CH" noProof="1"/>
              <a:t>Ergebnisse, sowohl aus der Datenrecherche als auch aus der Befragung</a:t>
            </a:r>
          </a:p>
          <a:p>
            <a:pPr marL="0" indent="0" defTabSz="914211">
              <a:buFontTx/>
              <a:buNone/>
              <a:defRPr/>
            </a:pPr>
            <a:r>
              <a:rPr lang="de-CH" noProof="1"/>
              <a:t>Ziel: Transparenz der Befragung aufzeigen.</a:t>
            </a:r>
          </a:p>
          <a:p>
            <a:pPr marL="171450" indent="-171450" defTabSz="914211">
              <a:buFontTx/>
              <a:buChar char="-"/>
              <a:defRPr/>
            </a:pPr>
            <a:endParaRPr lang="de-CH" noProof="1"/>
          </a:p>
          <a:p>
            <a:pPr marL="0" indent="0" defTabSz="914211">
              <a:buFontTx/>
              <a:buNone/>
              <a:defRPr/>
            </a:pPr>
            <a:r>
              <a:rPr lang="de-CH" noProof="1"/>
              <a:t>Teil 2: Aktive Mitarbeit</a:t>
            </a:r>
          </a:p>
          <a:p>
            <a:pPr marL="171450" indent="-171450" defTabSz="914211">
              <a:buFontTx/>
              <a:buChar char="-"/>
              <a:defRPr/>
            </a:pPr>
            <a:r>
              <a:rPr lang="de-CH" noProof="1"/>
              <a:t>Alle Aussagen können gelesen und die Ideen priorisiert werden – wie das genau geht, dazu kommen wir dann noch –, gleichzeitig können Sie sich beim Apéro stärken.</a:t>
            </a:r>
          </a:p>
          <a:p>
            <a:pPr marL="171450" indent="-171450" defTabSz="914211">
              <a:buFontTx/>
              <a:buChar char="-"/>
              <a:defRPr/>
            </a:pPr>
            <a:r>
              <a:rPr lang="de-CH" noProof="1"/>
              <a:t>Dann gehen wir weiter mit den priorisierten Ideen. Zum Schluss stellen wir vor, wie weit wir mit den Diskussionen gekommen sind und zeigen schliesslich noch auf, wie es jetzt weiter geht mit der Überarbeitung des Altersleitbildes.</a:t>
            </a:r>
          </a:p>
          <a:p>
            <a:pPr marL="0" indent="0" defTabSz="914211">
              <a:buFontTx/>
              <a:buNone/>
              <a:defRPr/>
            </a:pPr>
            <a:r>
              <a:rPr lang="de-CH" noProof="1"/>
              <a:t>Ziel: Mitwirkung, sich einbringen, Ideen konkretisieren.</a:t>
            </a:r>
          </a:p>
          <a:p>
            <a:pPr marL="0" indent="0" defTabSz="914211">
              <a:buFontTx/>
              <a:buNone/>
              <a:defRPr/>
            </a:pPr>
            <a:endParaRPr lang="de-CH" noProof="1"/>
          </a:p>
          <a:p>
            <a:pPr marL="0" indent="0" defTabSz="914211">
              <a:buFontTx/>
              <a:buNone/>
              <a:defRPr/>
            </a:pPr>
            <a:endParaRPr lang="de-CH" noProof="1"/>
          </a:p>
        </p:txBody>
      </p:sp>
      <p:sp>
        <p:nvSpPr>
          <p:cNvPr id="4" name="Foliennummernplatzhalter 3"/>
          <p:cNvSpPr>
            <a:spLocks noGrp="1"/>
          </p:cNvSpPr>
          <p:nvPr>
            <p:ph type="sldNum" sz="quarter" idx="5"/>
          </p:nvPr>
        </p:nvSpPr>
        <p:spPr/>
        <p:txBody>
          <a:bodyPr/>
          <a:lstStyle/>
          <a:p>
            <a:fld id="{871B2431-D351-4C6E-A3CF-9DFAC0E3E050}" type="slidenum">
              <a:rPr lang="cs-CZ" smtClean="0"/>
              <a:t>3</a:t>
            </a:fld>
            <a:endParaRPr lang="cs-CZ"/>
          </a:p>
        </p:txBody>
      </p:sp>
    </p:spTree>
    <p:extLst>
      <p:ext uri="{BB962C8B-B14F-4D97-AF65-F5344CB8AC3E}">
        <p14:creationId xmlns:p14="http://schemas.microsoft.com/office/powerpoint/2010/main" val="63322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921250" y="381000"/>
            <a:ext cx="3390900" cy="1908175"/>
          </a:xfrm>
        </p:spPr>
      </p:sp>
      <p:sp>
        <p:nvSpPr>
          <p:cNvPr id="3" name="Notizenplatzhalter 2"/>
          <p:cNvSpPr>
            <a:spLocks noGrp="1"/>
          </p:cNvSpPr>
          <p:nvPr>
            <p:ph type="body" idx="1"/>
          </p:nvPr>
        </p:nvSpPr>
        <p:spPr/>
        <p:txBody>
          <a:bodyPr/>
          <a:lstStyle/>
          <a:p>
            <a:r>
              <a:rPr lang="de-CH" dirty="0"/>
              <a:t>Binja: </a:t>
            </a:r>
          </a:p>
          <a:p>
            <a:endParaRPr lang="de-CH" dirty="0"/>
          </a:p>
          <a:p>
            <a:r>
              <a:rPr lang="de-CH" dirty="0"/>
              <a:t>5 ? Punkte verteilt durch: </a:t>
            </a:r>
          </a:p>
          <a:p>
            <a:r>
              <a:rPr lang="de-CH" dirty="0"/>
              <a:t>Kleber an mehreren Orten möglich</a:t>
            </a:r>
          </a:p>
          <a:p>
            <a:r>
              <a:rPr lang="de-CH" i="1" dirty="0"/>
              <a:t>Nur auf gelbe Plakate: oder von Binja vorbereitete?</a:t>
            </a:r>
          </a:p>
          <a:p>
            <a:r>
              <a:rPr lang="de-CH" i="1" dirty="0"/>
              <a:t>Bei Aussagen aus den Leitfadeninterviews wie bei den Akteuren</a:t>
            </a:r>
          </a:p>
          <a:p>
            <a:r>
              <a:rPr lang="de-CH" dirty="0"/>
              <a:t>(Binja: von dir noch zu klären, ev. Ideen bereits vorher etwas zusammenfassen, mit den Ideen der Akteuren zusammen?)</a:t>
            </a:r>
          </a:p>
        </p:txBody>
      </p:sp>
      <p:sp>
        <p:nvSpPr>
          <p:cNvPr id="4" name="Foliennummernplatzhalter 3"/>
          <p:cNvSpPr>
            <a:spLocks noGrp="1"/>
          </p:cNvSpPr>
          <p:nvPr>
            <p:ph type="sldNum" sz="quarter" idx="5"/>
          </p:nvPr>
        </p:nvSpPr>
        <p:spPr/>
        <p:txBody>
          <a:bodyPr/>
          <a:lstStyle/>
          <a:p>
            <a:fld id="{871B2431-D351-4C6E-A3CF-9DFAC0E3E050}" type="slidenum">
              <a:rPr lang="cs-CZ" smtClean="0"/>
              <a:t>30</a:t>
            </a:fld>
            <a:endParaRPr lang="cs-CZ"/>
          </a:p>
        </p:txBody>
      </p:sp>
    </p:spTree>
    <p:extLst>
      <p:ext uri="{BB962C8B-B14F-4D97-AF65-F5344CB8AC3E}">
        <p14:creationId xmlns:p14="http://schemas.microsoft.com/office/powerpoint/2010/main" val="26357018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921250" y="381000"/>
            <a:ext cx="3390900" cy="1908175"/>
          </a:xfrm>
        </p:spPr>
      </p:sp>
      <p:sp>
        <p:nvSpPr>
          <p:cNvPr id="3" name="Notizenplatzhalter 2"/>
          <p:cNvSpPr>
            <a:spLocks noGrp="1"/>
          </p:cNvSpPr>
          <p:nvPr>
            <p:ph type="body" idx="1"/>
          </p:nvPr>
        </p:nvSpPr>
        <p:spPr/>
        <p:txBody>
          <a:bodyPr/>
          <a:lstStyle/>
          <a:p>
            <a:r>
              <a:rPr lang="de-CH" b="1" dirty="0"/>
              <a:t>Folie zum weiteren Vorgehen einfügen??</a:t>
            </a:r>
          </a:p>
          <a:p>
            <a:r>
              <a:rPr lang="de-CH" b="1" dirty="0"/>
              <a:t>Wir haben Ideen-Tische organisiert. Dort werde Ihnen die Ergebnisse im Detail von Moderator-Innen präsentiert und gemeinsam diskutiert.</a:t>
            </a:r>
          </a:p>
          <a:p>
            <a:r>
              <a:rPr lang="de-CH" b="1" dirty="0"/>
              <a:t>(Ziel, Fragestellungen, erwarteter Output für Moderation schriftlich: Auftrag, </a:t>
            </a:r>
            <a:r>
              <a:rPr lang="de-CH" b="1" u="none" dirty="0"/>
              <a:t>Kompetenz</a:t>
            </a:r>
            <a:r>
              <a:rPr lang="de-CH" b="1" dirty="0"/>
              <a:t>, Rolle)</a:t>
            </a:r>
          </a:p>
          <a:p>
            <a:endParaRPr lang="de-CH" b="0" dirty="0"/>
          </a:p>
        </p:txBody>
      </p:sp>
      <p:sp>
        <p:nvSpPr>
          <p:cNvPr id="4" name="Foliennummernplatzhalter 3"/>
          <p:cNvSpPr>
            <a:spLocks noGrp="1"/>
          </p:cNvSpPr>
          <p:nvPr>
            <p:ph type="sldNum" sz="quarter" idx="5"/>
          </p:nvPr>
        </p:nvSpPr>
        <p:spPr/>
        <p:txBody>
          <a:bodyPr/>
          <a:lstStyle/>
          <a:p>
            <a:fld id="{871B2431-D351-4C6E-A3CF-9DFAC0E3E050}" type="slidenum">
              <a:rPr lang="cs-CZ" smtClean="0"/>
              <a:t>31</a:t>
            </a:fld>
            <a:endParaRPr lang="cs-CZ"/>
          </a:p>
        </p:txBody>
      </p:sp>
    </p:spTree>
    <p:extLst>
      <p:ext uri="{BB962C8B-B14F-4D97-AF65-F5344CB8AC3E}">
        <p14:creationId xmlns:p14="http://schemas.microsoft.com/office/powerpoint/2010/main" val="886943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921250" y="381000"/>
            <a:ext cx="3390900" cy="1908175"/>
          </a:xfrm>
        </p:spPr>
      </p:sp>
      <p:sp>
        <p:nvSpPr>
          <p:cNvPr id="3" name="Notizenplatzhalter 2"/>
          <p:cNvSpPr>
            <a:spLocks noGrp="1"/>
          </p:cNvSpPr>
          <p:nvPr>
            <p:ph type="body" idx="1"/>
          </p:nvPr>
        </p:nvSpPr>
        <p:spPr/>
        <p:txBody>
          <a:bodyPr/>
          <a:lstStyle/>
          <a:p>
            <a:r>
              <a:rPr lang="de-CH" b="1" dirty="0"/>
              <a:t>Folie zum weiteren Vorgehen einfügen??</a:t>
            </a:r>
          </a:p>
          <a:p>
            <a:r>
              <a:rPr lang="de-CH" b="1" dirty="0"/>
              <a:t>Wir haben Ideen-Tische organisiert. Dort werde Ihnen die Ergebnisse im Detail von Moderator-Innen präsentiert und gemeinsam diskutiert.</a:t>
            </a:r>
          </a:p>
          <a:p>
            <a:r>
              <a:rPr lang="de-CH" b="1" dirty="0"/>
              <a:t>(Ziel, Fragestellungen, erwarteter Output für Moderation schriftlich: Auftrag, </a:t>
            </a:r>
            <a:r>
              <a:rPr lang="de-CH" b="1" u="none" dirty="0"/>
              <a:t>Kompetenz</a:t>
            </a:r>
            <a:r>
              <a:rPr lang="de-CH" b="1" dirty="0"/>
              <a:t>, Rolle)</a:t>
            </a:r>
          </a:p>
          <a:p>
            <a:endParaRPr lang="de-CH" b="0" dirty="0"/>
          </a:p>
        </p:txBody>
      </p:sp>
      <p:sp>
        <p:nvSpPr>
          <p:cNvPr id="4" name="Foliennummernplatzhalter 3"/>
          <p:cNvSpPr>
            <a:spLocks noGrp="1"/>
          </p:cNvSpPr>
          <p:nvPr>
            <p:ph type="sldNum" sz="quarter" idx="5"/>
          </p:nvPr>
        </p:nvSpPr>
        <p:spPr/>
        <p:txBody>
          <a:bodyPr/>
          <a:lstStyle/>
          <a:p>
            <a:fld id="{871B2431-D351-4C6E-A3CF-9DFAC0E3E050}" type="slidenum">
              <a:rPr lang="cs-CZ" smtClean="0"/>
              <a:t>32</a:t>
            </a:fld>
            <a:endParaRPr lang="cs-CZ"/>
          </a:p>
        </p:txBody>
      </p:sp>
    </p:spTree>
    <p:extLst>
      <p:ext uri="{BB962C8B-B14F-4D97-AF65-F5344CB8AC3E}">
        <p14:creationId xmlns:p14="http://schemas.microsoft.com/office/powerpoint/2010/main" val="24527263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95072F-3BF4-ED27-F1B3-D384E5332FB2}"/>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A25022CB-95F5-3948-EE5E-4E055F2EAC6E}"/>
              </a:ext>
            </a:extLst>
          </p:cNvPr>
          <p:cNvSpPr>
            <a:spLocks noGrp="1"/>
          </p:cNvSpPr>
          <p:nvPr>
            <p:ph type="hdr" sz="quarter"/>
          </p:nvPr>
        </p:nvSpPr>
        <p:spPr>
          <a:xfrm>
            <a:off x="2" y="0"/>
            <a:ext cx="5989881" cy="262822"/>
          </a:xfrm>
          <a:prstGeom prst="rect">
            <a:avLst/>
          </a:prstGeom>
        </p:spPr>
        <p:txBody>
          <a:bodyPr vert="horz" lIns="99027" tIns="49514" rIns="99027" bIns="49514" rtlCol="0"/>
          <a:lstStyle>
            <a:lvl1pPr algn="l">
              <a:defRPr sz="1300"/>
            </a:lvl1pPr>
          </a:lstStyle>
          <a:p>
            <a:endParaRPr dirty="0"/>
          </a:p>
        </p:txBody>
      </p:sp>
      <p:sp>
        <p:nvSpPr>
          <p:cNvPr id="3" name="Date Placeholder 2">
            <a:extLst>
              <a:ext uri="{FF2B5EF4-FFF2-40B4-BE49-F238E27FC236}">
                <a16:creationId xmlns:a16="http://schemas.microsoft.com/office/drawing/2014/main" id="{4C4FA85F-0C8E-A474-F3D6-D02B3A3F6D41}"/>
              </a:ext>
            </a:extLst>
          </p:cNvPr>
          <p:cNvSpPr>
            <a:spLocks noGrp="1"/>
          </p:cNvSpPr>
          <p:nvPr>
            <p:ph type="dt" idx="1"/>
          </p:nvPr>
        </p:nvSpPr>
        <p:spPr>
          <a:xfrm>
            <a:off x="7830525" y="0"/>
            <a:ext cx="5989881" cy="262822"/>
          </a:xfrm>
          <a:prstGeom prst="rect">
            <a:avLst/>
          </a:prstGeom>
        </p:spPr>
        <p:txBody>
          <a:bodyPr vert="horz" lIns="99027" tIns="49514" rIns="99027" bIns="49514" rtlCol="0"/>
          <a:lstStyle>
            <a:lvl1pPr algn="r">
              <a:defRPr sz="1300"/>
            </a:lvl1pPr>
          </a:lstStyle>
          <a:p>
            <a:r>
              <a:rPr lang="cs-CZ"/>
              <a:t>1.7.2013</a:t>
            </a:r>
          </a:p>
        </p:txBody>
      </p:sp>
      <p:sp>
        <p:nvSpPr>
          <p:cNvPr id="4" name="Slide Image Placeholder 3">
            <a:extLst>
              <a:ext uri="{FF2B5EF4-FFF2-40B4-BE49-F238E27FC236}">
                <a16:creationId xmlns:a16="http://schemas.microsoft.com/office/drawing/2014/main" id="{EC1A6FA7-497D-69DF-6589-E328BE29A5DD}"/>
              </a:ext>
            </a:extLst>
          </p:cNvPr>
          <p:cNvSpPr>
            <a:spLocks noGrp="1" noRot="1" noChangeAspect="1"/>
          </p:cNvSpPr>
          <p:nvPr>
            <p:ph type="sldImg" idx="2"/>
          </p:nvPr>
        </p:nvSpPr>
        <p:spPr>
          <a:xfrm>
            <a:off x="5162550" y="393700"/>
            <a:ext cx="3497263" cy="1966913"/>
          </a:xfrm>
          <a:prstGeom prst="rect">
            <a:avLst/>
          </a:prstGeom>
          <a:noFill/>
          <a:ln w="12700">
            <a:solidFill>
              <a:prstClr val="black"/>
            </a:solidFill>
          </a:ln>
        </p:spPr>
        <p:txBody>
          <a:bodyPr vert="horz" lIns="99027" tIns="49514" rIns="99027" bIns="49514" rtlCol="0" anchor="ctr"/>
          <a:lstStyle/>
          <a:p>
            <a:endParaRPr dirty="0"/>
          </a:p>
        </p:txBody>
      </p:sp>
      <p:sp>
        <p:nvSpPr>
          <p:cNvPr id="5" name="Notes Placeholder 4">
            <a:extLst>
              <a:ext uri="{FF2B5EF4-FFF2-40B4-BE49-F238E27FC236}">
                <a16:creationId xmlns:a16="http://schemas.microsoft.com/office/drawing/2014/main" id="{EC501A21-8A0C-2FFD-8413-F55F7C748F69}"/>
              </a:ext>
            </a:extLst>
          </p:cNvPr>
          <p:cNvSpPr>
            <a:spLocks noGrp="1"/>
          </p:cNvSpPr>
          <p:nvPr>
            <p:ph type="body" sz="quarter" idx="3"/>
          </p:nvPr>
        </p:nvSpPr>
        <p:spPr>
          <a:xfrm>
            <a:off x="1382282" y="2491937"/>
            <a:ext cx="11058241" cy="2361744"/>
          </a:xfrm>
          <a:prstGeom prst="rect">
            <a:avLst/>
          </a:prstGeom>
        </p:spPr>
        <p:txBody>
          <a:bodyPr vert="horz" lIns="99027" tIns="49514" rIns="99027" bIns="49514" rtlCol="0"/>
          <a:lstStyle/>
          <a:p>
            <a:r>
              <a:rPr lang="de-CH" b="0" dirty="0"/>
              <a:t>Binja</a:t>
            </a:r>
          </a:p>
          <a:p>
            <a:endParaRPr lang="de-CH" b="0" dirty="0"/>
          </a:p>
          <a:p>
            <a:r>
              <a:rPr lang="de-CH" b="0" dirty="0"/>
              <a:t>Hier nehme ich das Ziel vorneweg: In der gesamten Unternehmung «Überarbeitung Altersleitbild» geht es darum, die Lebensqualität der Bevölkerung 60+ zu erhalten und zu verbessern. </a:t>
            </a:r>
          </a:p>
          <a:p>
            <a:r>
              <a:rPr lang="de-CH" b="0" dirty="0"/>
              <a:t>Hier möchte ich noch kurz darauf eingehen, warum wir bei 60+ angesetzt haben: Oft wird beim sich hartnäckig haltenden Pensionsalter von 65 die Grenze gezogen – wir sind in der Fachgruppe der Meinung, dass wir schon ein bisschen früher einsetzen kann. 65 erschien uns zu spät, 55 dann aber doch zu früh – also resultierte daraus 60+.</a:t>
            </a:r>
          </a:p>
          <a:p>
            <a:endParaRPr lang="de-CH" b="0" dirty="0"/>
          </a:p>
          <a:p>
            <a:r>
              <a:rPr lang="de-CH" b="0" dirty="0"/>
              <a:t>Dafür wollten wir zuerst grundlegend ermitteln, welche Bedürfnisse den überhaupt bestehen, welche Themen relevant oder virulent sind. </a:t>
            </a:r>
          </a:p>
          <a:p>
            <a:r>
              <a:rPr lang="de-CH" b="0" dirty="0"/>
              <a:t>Dies einerseits bei der Zielgruppe, also bei der Bevölkerung 60+. </a:t>
            </a:r>
          </a:p>
          <a:p>
            <a:r>
              <a:rPr lang="de-CH" b="0" dirty="0"/>
              <a:t>Für die Interviews wurden sieben Freiwillige geschult – sie haben im Anschluss anhand eines Leitfadens insgesamt 47 offene Befragungen durchgeführt.  </a:t>
            </a:r>
          </a:p>
          <a:p>
            <a:endParaRPr lang="de-CH" b="0" dirty="0"/>
          </a:p>
          <a:p>
            <a:r>
              <a:rPr lang="de-CH" b="0" dirty="0"/>
              <a:t>Im gleichen Zeitraum haben wir ein Treffen mit den Akteurinnen und Akteuren aus dem Altersbereich durchgeführt und auch bei ihnen Themen und Bedürfnisse ermittelt.</a:t>
            </a:r>
          </a:p>
          <a:p>
            <a:endParaRPr lang="de-CH" b="0" dirty="0"/>
          </a:p>
          <a:p>
            <a:r>
              <a:rPr lang="de-CH" b="0" dirty="0"/>
              <a:t>Nachdem die Interviews von den freiwillig Interviewenden erfasst worden sind, wurden die insgesamt 391 Aussagen von Beatrice ausgewertet.</a:t>
            </a:r>
          </a:p>
          <a:p>
            <a:endParaRPr lang="de-CH" b="0" dirty="0"/>
          </a:p>
          <a:p>
            <a:r>
              <a:rPr lang="de-CH" b="0" dirty="0"/>
              <a:t>Heute nun präsentieren wir Ihnen diese Ergebnisse und die daraus resultierenden Themenbereiche. Sie bekommen die Gelegenheit, die von den Befragten gelieferten Ideen zu priorisieren und wir werden heute beginnen, ebendiese priorisierten Ideen zu diskutieren. </a:t>
            </a:r>
          </a:p>
          <a:p>
            <a:endParaRPr lang="de-CH" b="0" dirty="0"/>
          </a:p>
          <a:p>
            <a:r>
              <a:rPr lang="de-CH" b="0" dirty="0"/>
              <a:t>Nun geht’s zur Sache – und ich übergebe gerne an Beatrice und zur Präsentation der Ergebnisse.</a:t>
            </a:r>
            <a:endParaRPr lang="de-CH" dirty="0"/>
          </a:p>
          <a:p>
            <a:endParaRPr lang="en-US" b="0" dirty="0"/>
          </a:p>
        </p:txBody>
      </p:sp>
      <p:sp>
        <p:nvSpPr>
          <p:cNvPr id="6" name="Footer Placeholder 5">
            <a:extLst>
              <a:ext uri="{FF2B5EF4-FFF2-40B4-BE49-F238E27FC236}">
                <a16:creationId xmlns:a16="http://schemas.microsoft.com/office/drawing/2014/main" id="{F0CBD76A-5C62-E631-9F4F-C5C0B2739EB5}"/>
              </a:ext>
            </a:extLst>
          </p:cNvPr>
          <p:cNvSpPr>
            <a:spLocks noGrp="1"/>
          </p:cNvSpPr>
          <p:nvPr>
            <p:ph type="ftr" sz="quarter" idx="4"/>
          </p:nvPr>
        </p:nvSpPr>
        <p:spPr>
          <a:xfrm>
            <a:off x="2" y="4983875"/>
            <a:ext cx="5989881" cy="261605"/>
          </a:xfrm>
          <a:prstGeom prst="rect">
            <a:avLst/>
          </a:prstGeom>
        </p:spPr>
        <p:txBody>
          <a:bodyPr vert="horz" lIns="99027" tIns="49514" rIns="99027" bIns="49514" rtlCol="0" anchor="b"/>
          <a:lstStyle>
            <a:lvl1pPr algn="l">
              <a:defRPr sz="1300"/>
            </a:lvl1pPr>
          </a:lstStyle>
          <a:p>
            <a:endParaRPr dirty="0"/>
          </a:p>
        </p:txBody>
      </p:sp>
      <p:sp>
        <p:nvSpPr>
          <p:cNvPr id="7" name="Slide Number Placeholder 6">
            <a:extLst>
              <a:ext uri="{FF2B5EF4-FFF2-40B4-BE49-F238E27FC236}">
                <a16:creationId xmlns:a16="http://schemas.microsoft.com/office/drawing/2014/main" id="{BF6E943C-E6B7-277E-F074-F48D49B1C3D4}"/>
              </a:ext>
            </a:extLst>
          </p:cNvPr>
          <p:cNvSpPr>
            <a:spLocks noGrp="1"/>
          </p:cNvSpPr>
          <p:nvPr>
            <p:ph type="sldNum" sz="quarter" idx="5"/>
          </p:nvPr>
        </p:nvSpPr>
        <p:spPr>
          <a:xfrm>
            <a:off x="7830525" y="4983875"/>
            <a:ext cx="5989881" cy="261605"/>
          </a:xfrm>
          <a:prstGeom prst="rect">
            <a:avLst/>
          </a:prstGeom>
        </p:spPr>
        <p:txBody>
          <a:bodyPr vert="horz" lIns="99027" tIns="49514" rIns="99027" bIns="49514" rtlCol="0" anchor="b"/>
          <a:lstStyle>
            <a:lvl1pPr algn="r">
              <a:defRPr sz="1300"/>
            </a:lvl1pPr>
          </a:lstStyle>
          <a:p>
            <a:r>
              <a:rPr lang="cs-CZ"/>
              <a:t>‹#›</a:t>
            </a:r>
          </a:p>
        </p:txBody>
      </p:sp>
    </p:spTree>
    <p:extLst>
      <p:ext uri="{BB962C8B-B14F-4D97-AF65-F5344CB8AC3E}">
        <p14:creationId xmlns:p14="http://schemas.microsoft.com/office/powerpoint/2010/main" val="33512034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921250" y="381000"/>
            <a:ext cx="3390900" cy="1908175"/>
          </a:xfrm>
        </p:spPr>
      </p:sp>
      <p:sp>
        <p:nvSpPr>
          <p:cNvPr id="3" name="Notizenplatzhalter 2"/>
          <p:cNvSpPr>
            <a:spLocks noGrp="1"/>
          </p:cNvSpPr>
          <p:nvPr>
            <p:ph type="body" idx="1"/>
          </p:nvPr>
        </p:nvSpPr>
        <p:spPr/>
        <p:txBody>
          <a:bodyPr/>
          <a:lstStyle/>
          <a:p>
            <a:pPr marL="0" marR="0" lvl="0" indent="0" algn="l" defTabSz="914211" rtl="0" eaLnBrk="1" fontAlgn="auto" latinLnBrk="0" hangingPunct="1">
              <a:lnSpc>
                <a:spcPct val="100000"/>
              </a:lnSpc>
              <a:spcBef>
                <a:spcPts val="0"/>
              </a:spcBef>
              <a:spcAft>
                <a:spcPts val="0"/>
              </a:spcAft>
              <a:buClrTx/>
              <a:buSzTx/>
              <a:buFontTx/>
              <a:buNone/>
              <a:tabLst/>
              <a:defRPr/>
            </a:pPr>
            <a:r>
              <a:rPr lang="de-CH" dirty="0"/>
              <a:t>18.15 Uhr</a:t>
            </a:r>
          </a:p>
          <a:p>
            <a:pPr marL="0" marR="0" lvl="0" indent="0" algn="l" defTabSz="914211" rtl="0" eaLnBrk="1" fontAlgn="auto" latinLnBrk="0" hangingPunct="1">
              <a:lnSpc>
                <a:spcPct val="100000"/>
              </a:lnSpc>
              <a:spcBef>
                <a:spcPts val="0"/>
              </a:spcBef>
              <a:spcAft>
                <a:spcPts val="0"/>
              </a:spcAft>
              <a:buClrTx/>
              <a:buSzTx/>
              <a:buFontTx/>
              <a:buNone/>
              <a:tabLst/>
              <a:defRPr/>
            </a:pPr>
            <a:endParaRPr lang="de-CH" dirty="0"/>
          </a:p>
          <a:p>
            <a:r>
              <a:rPr lang="de-CH" sz="1200" b="0" kern="1200" dirty="0">
                <a:solidFill>
                  <a:schemeClr val="tx1"/>
                </a:solidFill>
                <a:effectLst/>
                <a:latin typeface="+mn-lt"/>
                <a:ea typeface="+mn-ea"/>
                <a:cs typeface="+mn-cs"/>
              </a:rPr>
              <a:t>Beatrice: </a:t>
            </a:r>
            <a:endParaRPr lang="de-CH" sz="1200" b="1" kern="1200" dirty="0">
              <a:solidFill>
                <a:schemeClr val="tx1"/>
              </a:solidFill>
              <a:effectLst/>
              <a:latin typeface="+mn-lt"/>
              <a:ea typeface="+mn-ea"/>
              <a:cs typeface="+mn-cs"/>
            </a:endParaRPr>
          </a:p>
          <a:p>
            <a:r>
              <a:rPr lang="de-CH" sz="1200" kern="1200" dirty="0">
                <a:solidFill>
                  <a:schemeClr val="tx1"/>
                </a:solidFill>
                <a:effectLst/>
                <a:latin typeface="+mn-lt"/>
                <a:ea typeface="+mn-ea"/>
                <a:cs typeface="+mn-cs"/>
              </a:rPr>
              <a:t>Folgend zeige ich euch Grafiken unserer Datenrecherche: Daten, Zahlen, Tabellen. Ich versuche dies kurz und lebendig zu halten. </a:t>
            </a:r>
          </a:p>
          <a:p>
            <a:endParaRPr lang="de-CH" sz="1200" b="1" kern="1200" dirty="0">
              <a:solidFill>
                <a:schemeClr val="tx1"/>
              </a:solidFill>
              <a:effectLst/>
              <a:latin typeface="+mn-lt"/>
              <a:ea typeface="+mn-ea"/>
              <a:cs typeface="+mn-cs"/>
            </a:endParaRPr>
          </a:p>
          <a:p>
            <a:r>
              <a:rPr lang="de-CH" sz="1200" b="1" kern="1200" dirty="0">
                <a:solidFill>
                  <a:schemeClr val="tx1"/>
                </a:solidFill>
                <a:effectLst/>
                <a:latin typeface="+mn-lt"/>
                <a:ea typeface="+mn-ea"/>
                <a:cs typeface="+mn-cs"/>
              </a:rPr>
              <a:t>Folie 5: Ergebnis Datenrecherche 65+ gemäss statistischen Angaben des Bundes also des offiziellen Pensionsalters</a:t>
            </a:r>
            <a:endParaRPr lang="de-CH" sz="1200" kern="1200" dirty="0">
              <a:solidFill>
                <a:schemeClr val="tx1"/>
              </a:solidFill>
              <a:effectLst/>
              <a:latin typeface="+mn-lt"/>
              <a:ea typeface="+mn-ea"/>
              <a:cs typeface="+mn-cs"/>
            </a:endParaRPr>
          </a:p>
          <a:p>
            <a:r>
              <a:rPr lang="de-CH" sz="1200" kern="1200" dirty="0">
                <a:solidFill>
                  <a:schemeClr val="tx1"/>
                </a:solidFill>
                <a:effectLst/>
                <a:latin typeface="+mn-lt"/>
                <a:ea typeface="+mn-ea"/>
                <a:cs typeface="+mn-cs"/>
              </a:rPr>
              <a:t>  </a:t>
            </a:r>
          </a:p>
          <a:p>
            <a:r>
              <a:rPr lang="de-CH" sz="1200" kern="1200" dirty="0">
                <a:solidFill>
                  <a:schemeClr val="tx1"/>
                </a:solidFill>
                <a:effectLst/>
                <a:latin typeface="+mn-lt"/>
                <a:ea typeface="+mn-ea"/>
                <a:cs typeface="+mn-cs"/>
              </a:rPr>
              <a:t>Wie die Grafik der AHV-Abstimmung 2023 aufzeigt, ist die Lebenserwartung laufend angestiegen: Hier aufgezeigt Lebensjahre nach der Pension seit 1948:  von 12 /14 Jahre auf heute: 20 / 22 Jahre.</a:t>
            </a:r>
          </a:p>
          <a:p>
            <a:r>
              <a:rPr lang="de-CH" sz="1200" kern="1200" dirty="0">
                <a:solidFill>
                  <a:schemeClr val="tx1"/>
                </a:solidFill>
                <a:effectLst/>
                <a:latin typeface="+mn-lt"/>
                <a:ea typeface="+mn-ea"/>
                <a:cs typeface="+mn-cs"/>
              </a:rPr>
              <a:t> </a:t>
            </a:r>
          </a:p>
          <a:p>
            <a:r>
              <a:rPr lang="de-CH" sz="1200" kern="1200" dirty="0">
                <a:solidFill>
                  <a:schemeClr val="tx1"/>
                </a:solidFill>
                <a:effectLst/>
                <a:latin typeface="+mn-lt"/>
                <a:ea typeface="+mn-ea"/>
                <a:cs typeface="+mn-cs"/>
              </a:rPr>
              <a:t>Diese längere Lebenserwartung, motiviert viele, das Pensionsalter aktiv zu gestalten. </a:t>
            </a:r>
          </a:p>
          <a:p>
            <a:r>
              <a:rPr lang="de-CH" sz="1200" kern="1200" dirty="0">
                <a:solidFill>
                  <a:schemeClr val="tx1"/>
                </a:solidFill>
                <a:effectLst/>
                <a:latin typeface="+mn-lt"/>
                <a:ea typeface="+mn-ea"/>
                <a:cs typeface="+mn-cs"/>
              </a:rPr>
              <a:t> </a:t>
            </a:r>
          </a:p>
          <a:p>
            <a:r>
              <a:rPr lang="de-CH" sz="1200" kern="1200" dirty="0">
                <a:solidFill>
                  <a:schemeClr val="tx1"/>
                </a:solidFill>
                <a:effectLst/>
                <a:latin typeface="+mn-lt"/>
                <a:ea typeface="+mn-ea"/>
                <a:cs typeface="+mn-cs"/>
              </a:rPr>
              <a:t>Viele starten noch neue Projekte privat wie beruflich. </a:t>
            </a:r>
          </a:p>
          <a:p>
            <a:r>
              <a:rPr lang="de-CH" sz="1200" kern="1200" dirty="0">
                <a:solidFill>
                  <a:schemeClr val="tx1"/>
                </a:solidFill>
                <a:effectLst/>
                <a:latin typeface="+mn-lt"/>
                <a:ea typeface="+mn-ea"/>
                <a:cs typeface="+mn-cs"/>
              </a:rPr>
              <a:t>Der prozentuale Anteil der jüngeren Rentner und Rentnerinnen, welche sich als innovativ bezeichnen hat sich von 14 % im Jahr 1990 auf 66 % im 2018 erhöht. (</a:t>
            </a:r>
            <a:r>
              <a:rPr lang="de-CH" sz="1200" kern="1200" dirty="0" err="1">
                <a:solidFill>
                  <a:schemeClr val="tx1"/>
                </a:solidFill>
                <a:effectLst/>
                <a:latin typeface="+mn-lt"/>
                <a:ea typeface="+mn-ea"/>
                <a:cs typeface="+mn-cs"/>
              </a:rPr>
              <a:t>Höpflinger</a:t>
            </a:r>
            <a:r>
              <a:rPr lang="de-CH" sz="1200" kern="1200" dirty="0">
                <a:solidFill>
                  <a:schemeClr val="tx1"/>
                </a:solidFill>
                <a:effectLst/>
                <a:latin typeface="+mn-lt"/>
                <a:ea typeface="+mn-ea"/>
                <a:cs typeface="+mn-cs"/>
              </a:rPr>
              <a:t>)</a:t>
            </a:r>
          </a:p>
          <a:p>
            <a:r>
              <a:rPr lang="de-CH" sz="1200" kern="1200" dirty="0">
                <a:solidFill>
                  <a:schemeClr val="tx1"/>
                </a:solidFill>
                <a:effectLst/>
                <a:latin typeface="+mn-lt"/>
                <a:ea typeface="+mn-ea"/>
                <a:cs typeface="+mn-cs"/>
              </a:rPr>
              <a:t> </a:t>
            </a:r>
          </a:p>
          <a:p>
            <a:r>
              <a:rPr lang="de-CH" sz="1200" kern="1200" dirty="0">
                <a:solidFill>
                  <a:schemeClr val="tx1"/>
                </a:solidFill>
                <a:effectLst/>
                <a:latin typeface="+mn-lt"/>
                <a:ea typeface="+mn-ea"/>
                <a:cs typeface="+mn-cs"/>
              </a:rPr>
              <a:t>Das Alter ist heterogen, wie die gesamte Gesellschaft: Wir leben mit sehr unterschiedlichen Menschen mit verschiedensten Lebensläufen und Interessen zusammen. </a:t>
            </a:r>
          </a:p>
          <a:p>
            <a:r>
              <a:rPr lang="de-CH" sz="1200" kern="1200" dirty="0">
                <a:solidFill>
                  <a:schemeClr val="tx1"/>
                </a:solidFill>
                <a:effectLst/>
                <a:latin typeface="+mn-lt"/>
                <a:ea typeface="+mn-ea"/>
                <a:cs typeface="+mn-cs"/>
              </a:rPr>
              <a:t> </a:t>
            </a:r>
          </a:p>
          <a:p>
            <a:r>
              <a:rPr lang="de-CH" sz="1200" kern="1200" dirty="0">
                <a:solidFill>
                  <a:schemeClr val="tx1"/>
                </a:solidFill>
                <a:effectLst/>
                <a:latin typeface="+mn-lt"/>
                <a:ea typeface="+mn-ea"/>
                <a:cs typeface="+mn-cs"/>
              </a:rPr>
              <a:t>Und diese Ausdifferenzierung der </a:t>
            </a:r>
            <a:r>
              <a:rPr lang="de-CH" sz="1200" b="1" kern="1200" dirty="0">
                <a:solidFill>
                  <a:schemeClr val="tx1"/>
                </a:solidFill>
                <a:effectLst/>
                <a:latin typeface="+mn-lt"/>
                <a:ea typeface="+mn-ea"/>
                <a:cs typeface="+mn-cs"/>
              </a:rPr>
              <a:t>Individualisierung</a:t>
            </a:r>
            <a:r>
              <a:rPr lang="de-CH" sz="1200" kern="1200" dirty="0">
                <a:solidFill>
                  <a:schemeClr val="tx1"/>
                </a:solidFill>
                <a:effectLst/>
                <a:latin typeface="+mn-lt"/>
                <a:ea typeface="+mn-ea"/>
                <a:cs typeface="+mn-cs"/>
              </a:rPr>
              <a:t> nimmt zu. Die heutigen ü80 Genrationen nehme ich persönlich homogener wahr, sie sind in den gleichen Vereinen aktiv und haben diese auch geprägt.</a:t>
            </a:r>
          </a:p>
          <a:p>
            <a:r>
              <a:rPr lang="de-CH" sz="1200" kern="1200" dirty="0">
                <a:solidFill>
                  <a:schemeClr val="tx1"/>
                </a:solidFill>
                <a:effectLst/>
                <a:latin typeface="+mn-lt"/>
                <a:ea typeface="+mn-ea"/>
                <a:cs typeface="+mn-cs"/>
              </a:rPr>
              <a:t> </a:t>
            </a:r>
          </a:p>
          <a:p>
            <a:r>
              <a:rPr lang="de-CH" sz="1200" kern="1200" dirty="0">
                <a:solidFill>
                  <a:schemeClr val="tx1"/>
                </a:solidFill>
                <a:effectLst/>
                <a:latin typeface="+mn-lt"/>
                <a:ea typeface="+mn-ea"/>
                <a:cs typeface="+mn-cs"/>
              </a:rPr>
              <a:t>Die Lebensläufe und –Situation der Folgegenerationen zeigen sich anders und es braucht u.a. andere Strukturen um diese unterschiedlichen Gruppen oder besser gesagt Individuen zu erreichen. Eine Methode dazu in Bezug auf die Altersarbeit in einer Gemeinde ist die Art und Weise unserer Befragung mit offenen Leitfadeninterviews. </a:t>
            </a:r>
          </a:p>
          <a:p>
            <a:br>
              <a:rPr lang="de-CH" sz="1200" kern="1200" dirty="0">
                <a:solidFill>
                  <a:schemeClr val="tx1"/>
                </a:solidFill>
                <a:effectLst/>
                <a:latin typeface="+mn-lt"/>
                <a:ea typeface="+mn-ea"/>
                <a:cs typeface="+mn-cs"/>
              </a:rPr>
            </a:br>
            <a:endParaRPr lang="de-CH" sz="1200" kern="1200" dirty="0">
              <a:solidFill>
                <a:schemeClr val="tx1"/>
              </a:solidFill>
              <a:effectLst/>
              <a:latin typeface="+mn-lt"/>
              <a:ea typeface="+mn-ea"/>
              <a:cs typeface="+mn-cs"/>
            </a:endParaRPr>
          </a:p>
          <a:p>
            <a:pPr defTabSz="914211">
              <a:defRPr/>
            </a:pPr>
            <a:endParaRPr lang="de-CH" dirty="0"/>
          </a:p>
          <a:p>
            <a:pPr defTabSz="914211">
              <a:defRPr/>
            </a:pPr>
            <a:endParaRPr lang="de-CH" dirty="0"/>
          </a:p>
        </p:txBody>
      </p:sp>
      <p:sp>
        <p:nvSpPr>
          <p:cNvPr id="4" name="Foliennummernplatzhalter 3"/>
          <p:cNvSpPr>
            <a:spLocks noGrp="1"/>
          </p:cNvSpPr>
          <p:nvPr>
            <p:ph type="sldNum" sz="quarter" idx="5"/>
          </p:nvPr>
        </p:nvSpPr>
        <p:spPr/>
        <p:txBody>
          <a:bodyPr/>
          <a:lstStyle/>
          <a:p>
            <a:pPr defTabSz="914211">
              <a:defRPr/>
            </a:pPr>
            <a:fld id="{871B2431-D351-4C6E-A3CF-9DFAC0E3E050}" type="slidenum">
              <a:rPr lang="cs-CZ">
                <a:solidFill>
                  <a:prstClr val="black"/>
                </a:solidFill>
                <a:latin typeface="Calibri"/>
              </a:rPr>
              <a:pPr defTabSz="914211">
                <a:defRPr/>
              </a:pPr>
              <a:t>5</a:t>
            </a:fld>
            <a:endParaRPr lang="cs-CZ">
              <a:solidFill>
                <a:prstClr val="black"/>
              </a:solidFill>
              <a:latin typeface="Calibri"/>
            </a:endParaRPr>
          </a:p>
        </p:txBody>
      </p:sp>
    </p:spTree>
    <p:extLst>
      <p:ext uri="{BB962C8B-B14F-4D97-AF65-F5344CB8AC3E}">
        <p14:creationId xmlns:p14="http://schemas.microsoft.com/office/powerpoint/2010/main" val="21767119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921250" y="381000"/>
            <a:ext cx="3390900" cy="1908175"/>
          </a:xfrm>
        </p:spPr>
      </p:sp>
      <p:sp>
        <p:nvSpPr>
          <p:cNvPr id="3" name="Notizenplatzhalter 2"/>
          <p:cNvSpPr>
            <a:spLocks noGrp="1"/>
          </p:cNvSpPr>
          <p:nvPr>
            <p:ph type="body" idx="1"/>
          </p:nvPr>
        </p:nvSpPr>
        <p:spPr/>
        <p:txBody>
          <a:bodyPr/>
          <a:lstStyle/>
          <a:p>
            <a:pPr marL="0" marR="0" lvl="0" indent="0" algn="l" defTabSz="914211" rtl="0" eaLnBrk="1" fontAlgn="auto" latinLnBrk="0" hangingPunct="1">
              <a:lnSpc>
                <a:spcPct val="100000"/>
              </a:lnSpc>
              <a:spcBef>
                <a:spcPts val="0"/>
              </a:spcBef>
              <a:spcAft>
                <a:spcPts val="0"/>
              </a:spcAft>
              <a:buClrTx/>
              <a:buSzTx/>
              <a:buFontTx/>
              <a:buNone/>
              <a:tabLst/>
              <a:defRPr/>
            </a:pPr>
            <a:r>
              <a:rPr lang="de-CH" dirty="0"/>
              <a:t>Beatrice:</a:t>
            </a:r>
            <a:endParaRPr lang="de-CH" b="0" dirty="0"/>
          </a:p>
          <a:p>
            <a:r>
              <a:rPr lang="de-CH" sz="1200" b="1" kern="1200" dirty="0">
                <a:solidFill>
                  <a:schemeClr val="tx1"/>
                </a:solidFill>
                <a:effectLst/>
                <a:latin typeface="+mn-lt"/>
                <a:ea typeface="+mn-ea"/>
                <a:cs typeface="+mn-cs"/>
              </a:rPr>
              <a:t>Folie 6: Altersstruktur mit Altersquotienten </a:t>
            </a:r>
            <a:endParaRPr lang="de-CH" sz="1200" kern="1200" dirty="0">
              <a:solidFill>
                <a:schemeClr val="tx1"/>
              </a:solidFill>
              <a:effectLst/>
              <a:latin typeface="+mn-lt"/>
              <a:ea typeface="+mn-ea"/>
              <a:cs typeface="+mn-cs"/>
            </a:endParaRPr>
          </a:p>
          <a:p>
            <a:r>
              <a:rPr lang="de-CH" sz="1200" b="1" kern="1200" dirty="0">
                <a:solidFill>
                  <a:schemeClr val="tx1"/>
                </a:solidFill>
                <a:effectLst/>
                <a:latin typeface="+mn-lt"/>
                <a:ea typeface="+mn-ea"/>
                <a:cs typeface="+mn-cs"/>
              </a:rPr>
              <a:t> </a:t>
            </a:r>
            <a:endParaRPr lang="de-CH" sz="1200" kern="1200" dirty="0">
              <a:solidFill>
                <a:schemeClr val="tx1"/>
              </a:solidFill>
              <a:effectLst/>
              <a:latin typeface="+mn-lt"/>
              <a:ea typeface="+mn-ea"/>
              <a:cs typeface="+mn-cs"/>
            </a:endParaRPr>
          </a:p>
          <a:p>
            <a:r>
              <a:rPr lang="de-CH" sz="1200" kern="1200" dirty="0">
                <a:solidFill>
                  <a:schemeClr val="tx1"/>
                </a:solidFill>
                <a:effectLst/>
                <a:latin typeface="+mn-lt"/>
                <a:ea typeface="+mn-ea"/>
                <a:cs typeface="+mn-cs"/>
              </a:rPr>
              <a:t>Altersquotient kurz erklären. Verhältniszahl.</a:t>
            </a:r>
          </a:p>
          <a:p>
            <a:r>
              <a:rPr lang="de-CH" sz="1200" kern="1200" dirty="0">
                <a:solidFill>
                  <a:schemeClr val="tx1"/>
                </a:solidFill>
                <a:effectLst/>
                <a:latin typeface="+mn-lt"/>
                <a:ea typeface="+mn-ea"/>
                <a:cs typeface="+mn-cs"/>
              </a:rPr>
              <a:t> </a:t>
            </a:r>
          </a:p>
          <a:p>
            <a:r>
              <a:rPr lang="de-CH" sz="1200" kern="1200" dirty="0">
                <a:solidFill>
                  <a:schemeClr val="tx1"/>
                </a:solidFill>
                <a:effectLst/>
                <a:latin typeface="+mn-lt"/>
                <a:ea typeface="+mn-ea"/>
                <a:cs typeface="+mn-cs"/>
              </a:rPr>
              <a:t>Wir erleben gerade einen historischen Schnittpunkt: Mehr pensionierte als junge Menschen. Das nicht nur in der Schweiz, sondern in allen westlichen Gesellschaften. </a:t>
            </a:r>
          </a:p>
          <a:p>
            <a:r>
              <a:rPr lang="de-CH" sz="1200" kern="1200" dirty="0">
                <a:solidFill>
                  <a:schemeClr val="tx1"/>
                </a:solidFill>
                <a:effectLst/>
                <a:latin typeface="+mn-lt"/>
                <a:ea typeface="+mn-ea"/>
                <a:cs typeface="+mn-cs"/>
              </a:rPr>
              <a:t> </a:t>
            </a:r>
          </a:p>
          <a:p>
            <a:r>
              <a:rPr lang="de-CH" sz="1200" kern="1200" dirty="0">
                <a:solidFill>
                  <a:schemeClr val="tx1"/>
                </a:solidFill>
                <a:effectLst/>
                <a:latin typeface="+mn-lt"/>
                <a:ea typeface="+mn-ea"/>
                <a:cs typeface="+mn-cs"/>
              </a:rPr>
              <a:t>Weil jetzt mehr aus dem Arbeitsprozess austreten als einsteigen soll nach Experten die Wirtschaft nach einer Stagnation schrumpfen. Wie die Schweiz darauf reagiert, wissen wir nicht so genau. Gemeinden, Regionen und Kantone sollen sich dabei jedoch unterschiedlich entwickeln. Stettlen ist eine Städtische Wohngemeinde einer grossen Agglomeration (https://www.atlas.bfs.admin.ch/maps/13/de/17221_12482_3191_227/26731.html)</a:t>
            </a:r>
          </a:p>
          <a:p>
            <a:r>
              <a:rPr lang="de-CH" sz="1200" kern="1200" dirty="0">
                <a:solidFill>
                  <a:schemeClr val="tx1"/>
                </a:solidFill>
                <a:effectLst/>
                <a:latin typeface="+mn-lt"/>
                <a:ea typeface="+mn-ea"/>
                <a:cs typeface="+mn-cs"/>
              </a:rPr>
              <a:t>hier von Bern. </a:t>
            </a:r>
          </a:p>
          <a:p>
            <a:r>
              <a:rPr lang="de-CH" sz="1200" kern="1200" dirty="0">
                <a:solidFill>
                  <a:schemeClr val="tx1"/>
                </a:solidFill>
                <a:effectLst/>
                <a:latin typeface="+mn-lt"/>
                <a:ea typeface="+mn-ea"/>
                <a:cs typeface="+mn-cs"/>
              </a:rPr>
              <a:t> </a:t>
            </a:r>
          </a:p>
          <a:p>
            <a:r>
              <a:rPr lang="de-CH" sz="1200" kern="1200" dirty="0">
                <a:solidFill>
                  <a:schemeClr val="tx1"/>
                </a:solidFill>
                <a:effectLst/>
                <a:latin typeface="+mn-lt"/>
                <a:ea typeface="+mn-ea"/>
                <a:cs typeface="+mn-cs"/>
              </a:rPr>
              <a:t>Und der Zugang zu Infrastrukturen wird somit gewährleistete bleiben, wenn nicht im Dorf, dann gegen die Stadt mit kurzen ÖV-Verbindungen. </a:t>
            </a:r>
          </a:p>
          <a:p>
            <a:r>
              <a:rPr lang="de-CH" sz="1200" kern="1200" dirty="0">
                <a:solidFill>
                  <a:schemeClr val="tx1"/>
                </a:solidFill>
                <a:effectLst/>
                <a:latin typeface="+mn-lt"/>
                <a:ea typeface="+mn-ea"/>
                <a:cs typeface="+mn-cs"/>
              </a:rPr>
              <a:t>(Einwanderung / regionale Unterschiede in der CH.)</a:t>
            </a:r>
          </a:p>
          <a:p>
            <a:r>
              <a:rPr lang="de-CH" sz="1200" kern="1200" dirty="0">
                <a:solidFill>
                  <a:schemeClr val="tx1"/>
                </a:solidFill>
                <a:effectLst/>
                <a:latin typeface="+mn-lt"/>
                <a:ea typeface="+mn-ea"/>
                <a:cs typeface="+mn-cs"/>
              </a:rPr>
              <a:t> </a:t>
            </a:r>
          </a:p>
          <a:p>
            <a:r>
              <a:rPr lang="de-CH" sz="1200" kern="1200" dirty="0">
                <a:solidFill>
                  <a:schemeClr val="tx1"/>
                </a:solidFill>
                <a:effectLst/>
                <a:latin typeface="+mn-lt"/>
                <a:ea typeface="+mn-ea"/>
                <a:cs typeface="+mn-cs"/>
              </a:rPr>
              <a:t>Die meisten wollen auch, trotz persönlichen Einschränkungen möglichst lange in den eigenen vier Wänden zu wohnen. In Zukunft wird das nicht nur ein wollen sein, sondern auch ein Müssen, weil es zu wenig Angebote geben wird für längere Zeitspanne in einem Altersheim zu wohnen. </a:t>
            </a:r>
          </a:p>
          <a:p>
            <a:r>
              <a:rPr lang="de-CH" sz="1200" kern="1200" dirty="0">
                <a:solidFill>
                  <a:schemeClr val="tx1"/>
                </a:solidFill>
                <a:effectLst/>
                <a:latin typeface="+mn-lt"/>
                <a:ea typeface="+mn-ea"/>
                <a:cs typeface="+mn-cs"/>
              </a:rPr>
              <a:t> </a:t>
            </a:r>
          </a:p>
          <a:p>
            <a:r>
              <a:rPr lang="de-CH" sz="1200" kern="1200" dirty="0">
                <a:solidFill>
                  <a:schemeClr val="tx1"/>
                </a:solidFill>
                <a:effectLst/>
                <a:latin typeface="+mn-lt"/>
                <a:ea typeface="+mn-ea"/>
                <a:cs typeface="+mn-cs"/>
              </a:rPr>
              <a:t>Das wird Antworten verlangen von der Gesellschaft und insbesondere von Gemeinden, bezüglich Zusammenlebens und Unterstützung. </a:t>
            </a:r>
          </a:p>
          <a:p>
            <a:r>
              <a:rPr lang="de-CH" sz="1200" kern="1200" dirty="0">
                <a:solidFill>
                  <a:schemeClr val="tx1"/>
                </a:solidFill>
                <a:effectLst/>
                <a:latin typeface="+mn-lt"/>
                <a:ea typeface="+mn-ea"/>
                <a:cs typeface="+mn-cs"/>
              </a:rPr>
              <a:t> </a:t>
            </a:r>
          </a:p>
          <a:p>
            <a:pPr defTabSz="914211">
              <a:defRPr/>
            </a:pPr>
            <a:endParaRPr lang="de-CH" dirty="0"/>
          </a:p>
          <a:p>
            <a:endParaRPr lang="de-CH" dirty="0"/>
          </a:p>
          <a:p>
            <a:endParaRPr lang="de-CH" dirty="0"/>
          </a:p>
        </p:txBody>
      </p:sp>
      <p:sp>
        <p:nvSpPr>
          <p:cNvPr id="4" name="Foliennummernplatzhalter 3"/>
          <p:cNvSpPr>
            <a:spLocks noGrp="1"/>
          </p:cNvSpPr>
          <p:nvPr>
            <p:ph type="sldNum" sz="quarter" idx="5"/>
          </p:nvPr>
        </p:nvSpPr>
        <p:spPr/>
        <p:txBody>
          <a:bodyPr/>
          <a:lstStyle/>
          <a:p>
            <a:pPr defTabSz="914211">
              <a:defRPr/>
            </a:pPr>
            <a:fld id="{871B2431-D351-4C6E-A3CF-9DFAC0E3E050}" type="slidenum">
              <a:rPr lang="cs-CZ">
                <a:solidFill>
                  <a:prstClr val="black"/>
                </a:solidFill>
                <a:latin typeface="Calibri"/>
              </a:rPr>
              <a:pPr defTabSz="914211">
                <a:defRPr/>
              </a:pPr>
              <a:t>6</a:t>
            </a:fld>
            <a:endParaRPr lang="cs-CZ">
              <a:solidFill>
                <a:prstClr val="black"/>
              </a:solidFill>
              <a:latin typeface="Calibri"/>
            </a:endParaRPr>
          </a:p>
        </p:txBody>
      </p:sp>
    </p:spTree>
    <p:extLst>
      <p:ext uri="{BB962C8B-B14F-4D97-AF65-F5344CB8AC3E}">
        <p14:creationId xmlns:p14="http://schemas.microsoft.com/office/powerpoint/2010/main" val="12187074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921250" y="381000"/>
            <a:ext cx="3390900" cy="1908175"/>
          </a:xfrm>
        </p:spPr>
      </p:sp>
      <p:sp>
        <p:nvSpPr>
          <p:cNvPr id="3" name="Notizenplatzhalter 2"/>
          <p:cNvSpPr>
            <a:spLocks noGrp="1"/>
          </p:cNvSpPr>
          <p:nvPr>
            <p:ph type="body" idx="1"/>
          </p:nvPr>
        </p:nvSpPr>
        <p:spPr/>
        <p:txBody>
          <a:bodyPr/>
          <a:lstStyle/>
          <a:p>
            <a:pPr defTabSz="914211">
              <a:defRPr/>
            </a:pPr>
            <a:r>
              <a:rPr lang="de-CH" dirty="0"/>
              <a:t>Beatrice:</a:t>
            </a:r>
            <a:endParaRPr lang="de-CH" b="1" dirty="0"/>
          </a:p>
          <a:p>
            <a:r>
              <a:rPr lang="de-CH" sz="1200" kern="1200" dirty="0">
                <a:solidFill>
                  <a:schemeClr val="tx1"/>
                </a:solidFill>
                <a:effectLst/>
                <a:latin typeface="+mn-lt"/>
                <a:ea typeface="+mn-ea"/>
                <a:cs typeface="+mn-cs"/>
              </a:rPr>
              <a:t>Wie hat sich der Altersquotient hier in Stettlen verändert?</a:t>
            </a:r>
          </a:p>
          <a:p>
            <a:r>
              <a:rPr lang="de-CH" sz="1200" kern="1200" dirty="0">
                <a:solidFill>
                  <a:schemeClr val="tx1"/>
                </a:solidFill>
                <a:effectLst/>
                <a:latin typeface="+mn-lt"/>
                <a:ea typeface="+mn-ea"/>
                <a:cs typeface="+mn-cs"/>
              </a:rPr>
              <a:t> </a:t>
            </a:r>
          </a:p>
          <a:p>
            <a:r>
              <a:rPr lang="de-CH" sz="1200" kern="1200" dirty="0">
                <a:solidFill>
                  <a:schemeClr val="tx1"/>
                </a:solidFill>
                <a:effectLst/>
                <a:latin typeface="+mn-lt"/>
                <a:ea typeface="+mn-ea"/>
                <a:cs typeface="+mn-cs"/>
              </a:rPr>
              <a:t>Es fällt auf, dass Stettlen im 2000 im Vergleich eine sehr junge Gemeinde war!</a:t>
            </a:r>
          </a:p>
          <a:p>
            <a:r>
              <a:rPr lang="de-CH" sz="1200" kern="1200" dirty="0">
                <a:solidFill>
                  <a:schemeClr val="tx1"/>
                </a:solidFill>
                <a:effectLst/>
                <a:latin typeface="+mn-lt"/>
                <a:ea typeface="+mn-ea"/>
                <a:cs typeface="+mn-cs"/>
              </a:rPr>
              <a:t>Und bis 2020 rasant angestiegen ist, Angleichung an Kanton.  </a:t>
            </a:r>
          </a:p>
          <a:p>
            <a:r>
              <a:rPr lang="de-CH" sz="1200" kern="1200" dirty="0">
                <a:solidFill>
                  <a:schemeClr val="tx1"/>
                </a:solidFill>
                <a:effectLst/>
                <a:latin typeface="+mn-lt"/>
                <a:ea typeface="+mn-ea"/>
                <a:cs typeface="+mn-cs"/>
              </a:rPr>
              <a:t> </a:t>
            </a:r>
          </a:p>
          <a:p>
            <a:r>
              <a:rPr lang="de-CH" sz="1200" kern="1200" dirty="0">
                <a:solidFill>
                  <a:schemeClr val="tx1"/>
                </a:solidFill>
                <a:effectLst/>
                <a:latin typeface="+mn-lt"/>
                <a:ea typeface="+mn-ea"/>
                <a:cs typeface="+mn-cs"/>
              </a:rPr>
              <a:t> </a:t>
            </a:r>
          </a:p>
          <a:p>
            <a:r>
              <a:rPr lang="de-CH" sz="1200" kern="1200" dirty="0">
                <a:solidFill>
                  <a:schemeClr val="tx1"/>
                </a:solidFill>
                <a:effectLst/>
                <a:latin typeface="+mn-lt"/>
                <a:ea typeface="+mn-ea"/>
                <a:cs typeface="+mn-cs"/>
              </a:rPr>
              <a:t>Altersquotient: 2050 Kanton 46.5 (CH = 38.1)</a:t>
            </a:r>
            <a:br>
              <a:rPr lang="de-CH" sz="1200" kern="1200" dirty="0">
                <a:solidFill>
                  <a:schemeClr val="tx1"/>
                </a:solidFill>
                <a:effectLst/>
                <a:latin typeface="+mn-lt"/>
                <a:ea typeface="+mn-ea"/>
                <a:cs typeface="+mn-cs"/>
              </a:rPr>
            </a:br>
            <a:endParaRPr lang="de-CH" sz="1200" kern="1200" dirty="0">
              <a:solidFill>
                <a:schemeClr val="tx1"/>
              </a:solidFill>
              <a:effectLst/>
              <a:latin typeface="+mn-lt"/>
              <a:ea typeface="+mn-ea"/>
              <a:cs typeface="+mn-cs"/>
            </a:endParaRPr>
          </a:p>
          <a:p>
            <a:r>
              <a:rPr lang="de-CH" sz="1200" kern="1200" dirty="0">
                <a:solidFill>
                  <a:schemeClr val="tx1"/>
                </a:solidFill>
                <a:effectLst/>
                <a:latin typeface="+mn-lt"/>
                <a:ea typeface="+mn-ea"/>
                <a:cs typeface="+mn-cs"/>
              </a:rPr>
              <a:t>https://www.viz.bfs.admin.ch/assets/01/ga-01.03.01/de/index.html</a:t>
            </a:r>
          </a:p>
          <a:p>
            <a:r>
              <a:rPr lang="de-CH" sz="1200" kern="1200" dirty="0">
                <a:solidFill>
                  <a:schemeClr val="tx1"/>
                </a:solidFill>
                <a:effectLst/>
                <a:latin typeface="+mn-lt"/>
                <a:ea typeface="+mn-ea"/>
                <a:cs typeface="+mn-cs"/>
              </a:rPr>
              <a:t> </a:t>
            </a:r>
          </a:p>
          <a:p>
            <a:r>
              <a:rPr lang="de-CH" sz="1200" b="1" kern="1200" dirty="0">
                <a:solidFill>
                  <a:schemeClr val="tx1"/>
                </a:solidFill>
                <a:effectLst/>
                <a:latin typeface="+mn-lt"/>
                <a:ea typeface="+mn-ea"/>
                <a:cs typeface="+mn-cs"/>
              </a:rPr>
              <a:t>Je nach Bautätigkeit oder Generationenwechsel können sich die Altersstruktur in kleineren Ortschaften stark verändern.</a:t>
            </a:r>
            <a:endParaRPr lang="de-CH" sz="1200" kern="1200" dirty="0">
              <a:solidFill>
                <a:schemeClr val="tx1"/>
              </a:solidFill>
              <a:effectLst/>
              <a:latin typeface="+mn-lt"/>
              <a:ea typeface="+mn-ea"/>
              <a:cs typeface="+mn-cs"/>
            </a:endParaRPr>
          </a:p>
          <a:p>
            <a:r>
              <a:rPr lang="de-CH" sz="1200" kern="1200" dirty="0">
                <a:solidFill>
                  <a:schemeClr val="tx1"/>
                </a:solidFill>
                <a:effectLst/>
                <a:latin typeface="+mn-lt"/>
                <a:ea typeface="+mn-ea"/>
                <a:cs typeface="+mn-cs"/>
              </a:rPr>
              <a:t> </a:t>
            </a:r>
          </a:p>
          <a:p>
            <a:r>
              <a:rPr lang="de-CH" sz="1200" kern="1200" dirty="0">
                <a:solidFill>
                  <a:schemeClr val="tx1"/>
                </a:solidFill>
                <a:effectLst/>
                <a:latin typeface="+mn-lt"/>
                <a:ea typeface="+mn-ea"/>
                <a:cs typeface="+mn-cs"/>
              </a:rPr>
              <a:t>Wir wissen nicht genau, wie es sich in Zukunft zeigen wird. </a:t>
            </a:r>
            <a:br>
              <a:rPr lang="de-CH" sz="1200" kern="1200" dirty="0">
                <a:solidFill>
                  <a:schemeClr val="tx1"/>
                </a:solidFill>
                <a:effectLst/>
                <a:latin typeface="+mn-lt"/>
                <a:ea typeface="+mn-ea"/>
                <a:cs typeface="+mn-cs"/>
              </a:rPr>
            </a:br>
            <a:r>
              <a:rPr lang="de-CH" sz="1200" kern="1200" dirty="0">
                <a:solidFill>
                  <a:schemeClr val="tx1"/>
                </a:solidFill>
                <a:effectLst/>
                <a:latin typeface="+mn-lt"/>
                <a:ea typeface="+mn-ea"/>
                <a:cs typeface="+mn-cs"/>
              </a:rPr>
              <a:t>(</a:t>
            </a:r>
            <a:r>
              <a:rPr lang="de-CH" sz="1200" b="1" kern="1200" dirty="0">
                <a:solidFill>
                  <a:schemeClr val="tx1"/>
                </a:solidFill>
                <a:effectLst/>
                <a:latin typeface="+mn-lt"/>
                <a:ea typeface="+mn-ea"/>
                <a:cs typeface="+mn-cs"/>
              </a:rPr>
              <a:t>S. folgende FOLIE Zehnjahresvergleich)</a:t>
            </a:r>
            <a:r>
              <a:rPr lang="de-CH" sz="1200" kern="1200" dirty="0">
                <a:solidFill>
                  <a:schemeClr val="tx1"/>
                </a:solidFill>
                <a:effectLst/>
                <a:latin typeface="+mn-lt"/>
                <a:ea typeface="+mn-ea"/>
                <a:cs typeface="+mn-cs"/>
              </a:rPr>
              <a:t> </a:t>
            </a:r>
          </a:p>
          <a:p>
            <a:r>
              <a:rPr lang="de-CH" sz="1200" kern="1200" dirty="0">
                <a:solidFill>
                  <a:schemeClr val="tx1"/>
                </a:solidFill>
                <a:effectLst/>
                <a:latin typeface="+mn-lt"/>
                <a:ea typeface="+mn-ea"/>
                <a:cs typeface="+mn-cs"/>
              </a:rPr>
              <a:t> </a:t>
            </a:r>
          </a:p>
          <a:p>
            <a:r>
              <a:rPr lang="de-CH" sz="1200" kern="1200" dirty="0">
                <a:solidFill>
                  <a:schemeClr val="tx1"/>
                </a:solidFill>
                <a:effectLst/>
                <a:latin typeface="+mn-lt"/>
                <a:ea typeface="+mn-ea"/>
                <a:cs typeface="+mn-cs"/>
              </a:rPr>
              <a:t>(https://www.bfs.admin.ch/bfs/de/home/statistiken/bevoelkerung/zukuenftige-entwicklung.html Prognose 2050 für die Schweiz) </a:t>
            </a:r>
          </a:p>
          <a:p>
            <a:r>
              <a:rPr lang="de-CH" sz="1200" kern="1200" dirty="0">
                <a:solidFill>
                  <a:schemeClr val="tx1"/>
                </a:solidFill>
                <a:effectLst/>
                <a:latin typeface="+mn-lt"/>
                <a:ea typeface="+mn-ea"/>
                <a:cs typeface="+mn-cs"/>
              </a:rPr>
              <a:t> </a:t>
            </a:r>
          </a:p>
          <a:p>
            <a:r>
              <a:rPr lang="de-CH" sz="1200" kern="1200" dirty="0">
                <a:solidFill>
                  <a:schemeClr val="tx1"/>
                </a:solidFill>
                <a:effectLst/>
                <a:latin typeface="+mn-lt"/>
                <a:ea typeface="+mn-ea"/>
                <a:cs typeface="+mn-cs"/>
              </a:rPr>
              <a:t> </a:t>
            </a:r>
          </a:p>
          <a:p>
            <a:pPr defTabSz="914211">
              <a:defRPr/>
            </a:pPr>
            <a:endParaRPr lang="de-CH" b="1" dirty="0"/>
          </a:p>
          <a:p>
            <a:pPr marL="0" marR="0" lvl="0" indent="0" algn="l" defTabSz="914211" rtl="0" eaLnBrk="1" fontAlgn="auto" latinLnBrk="0" hangingPunct="1">
              <a:lnSpc>
                <a:spcPct val="100000"/>
              </a:lnSpc>
              <a:spcBef>
                <a:spcPts val="0"/>
              </a:spcBef>
              <a:spcAft>
                <a:spcPts val="0"/>
              </a:spcAft>
              <a:buClrTx/>
              <a:buSzTx/>
              <a:buFontTx/>
              <a:buNone/>
              <a:tabLst/>
              <a:defRPr/>
            </a:pPr>
            <a:endParaRPr lang="de-CH" b="0" dirty="0"/>
          </a:p>
          <a:p>
            <a:pPr defTabSz="914211">
              <a:defRPr/>
            </a:pPr>
            <a:endParaRPr lang="de-CH" dirty="0"/>
          </a:p>
          <a:p>
            <a:pPr defTabSz="914211">
              <a:defRPr/>
            </a:pPr>
            <a:endParaRPr lang="de-CH" dirty="0"/>
          </a:p>
          <a:p>
            <a:pPr defTabSz="914211">
              <a:defRPr/>
            </a:pPr>
            <a:endParaRPr lang="de-CH" dirty="0"/>
          </a:p>
          <a:p>
            <a:endParaRPr lang="de-CH" dirty="0"/>
          </a:p>
          <a:p>
            <a:endParaRPr lang="de-CH" dirty="0"/>
          </a:p>
        </p:txBody>
      </p:sp>
      <p:sp>
        <p:nvSpPr>
          <p:cNvPr id="4" name="Foliennummernplatzhalter 3"/>
          <p:cNvSpPr>
            <a:spLocks noGrp="1"/>
          </p:cNvSpPr>
          <p:nvPr>
            <p:ph type="sldNum" sz="quarter" idx="5"/>
          </p:nvPr>
        </p:nvSpPr>
        <p:spPr/>
        <p:txBody>
          <a:bodyPr/>
          <a:lstStyle/>
          <a:p>
            <a:pPr defTabSz="914211">
              <a:defRPr/>
            </a:pPr>
            <a:fld id="{871B2431-D351-4C6E-A3CF-9DFAC0E3E050}" type="slidenum">
              <a:rPr lang="cs-CZ">
                <a:solidFill>
                  <a:prstClr val="black"/>
                </a:solidFill>
                <a:latin typeface="Calibri"/>
              </a:rPr>
              <a:pPr defTabSz="914211">
                <a:defRPr/>
              </a:pPr>
              <a:t>7</a:t>
            </a:fld>
            <a:endParaRPr lang="cs-CZ">
              <a:solidFill>
                <a:prstClr val="black"/>
              </a:solidFill>
              <a:latin typeface="Calibri"/>
            </a:endParaRPr>
          </a:p>
        </p:txBody>
      </p:sp>
    </p:spTree>
    <p:extLst>
      <p:ext uri="{BB962C8B-B14F-4D97-AF65-F5344CB8AC3E}">
        <p14:creationId xmlns:p14="http://schemas.microsoft.com/office/powerpoint/2010/main" val="25314434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921250" y="381000"/>
            <a:ext cx="3390900" cy="1908175"/>
          </a:xfrm>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dirty="0"/>
              <a:t>Beatrice:</a:t>
            </a:r>
          </a:p>
          <a:p>
            <a:pPr marL="0" marR="0" lvl="0" indent="0" algn="l" defTabSz="914400" rtl="0" eaLnBrk="1" fontAlgn="auto" latinLnBrk="0" hangingPunct="1">
              <a:lnSpc>
                <a:spcPct val="100000"/>
              </a:lnSpc>
              <a:spcBef>
                <a:spcPts val="0"/>
              </a:spcBef>
              <a:spcAft>
                <a:spcPts val="0"/>
              </a:spcAft>
              <a:buClrTx/>
              <a:buSzTx/>
              <a:buFontTx/>
              <a:buNone/>
              <a:tabLst/>
              <a:defRPr/>
            </a:pPr>
            <a:r>
              <a:rPr lang="de-CH" dirty="0"/>
              <a:t>Starke Vertretung der Nationen ab 65 / 1.1 % = (8) Deutsche und (10) Italiener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CH" dirty="0"/>
          </a:p>
          <a:p>
            <a:r>
              <a:rPr lang="de-CH" sz="1200" kern="1200" dirty="0">
                <a:solidFill>
                  <a:schemeClr val="tx1"/>
                </a:solidFill>
                <a:effectLst/>
                <a:latin typeface="+mn-lt"/>
                <a:ea typeface="+mn-ea"/>
                <a:cs typeface="+mn-cs"/>
              </a:rPr>
              <a:t>Ablesen</a:t>
            </a:r>
          </a:p>
          <a:p>
            <a:r>
              <a:rPr lang="de-CH" sz="1200" kern="1200" dirty="0">
                <a:solidFill>
                  <a:schemeClr val="tx1"/>
                </a:solidFill>
                <a:effectLst/>
                <a:latin typeface="+mn-lt"/>
                <a:ea typeface="+mn-ea"/>
                <a:cs typeface="+mn-cs"/>
              </a:rPr>
              <a:t> </a:t>
            </a:r>
          </a:p>
          <a:p>
            <a:pPr lvl="1"/>
            <a:r>
              <a:rPr lang="de-CH" sz="1200" kern="1200" dirty="0">
                <a:solidFill>
                  <a:schemeClr val="tx1"/>
                </a:solidFill>
                <a:effectLst/>
                <a:latin typeface="+mn-lt"/>
                <a:ea typeface="+mn-ea"/>
                <a:cs typeface="+mn-cs"/>
              </a:rPr>
              <a:t>% Ausländeranteil 65+: In Befragung nicht speziell berücksichtigt. </a:t>
            </a:r>
          </a:p>
          <a:p>
            <a:r>
              <a:rPr lang="de-CH" sz="1200" kern="1200" dirty="0">
                <a:solidFill>
                  <a:schemeClr val="tx1"/>
                </a:solidFill>
                <a:effectLst/>
                <a:latin typeface="+mn-lt"/>
                <a:ea typeface="+mn-ea"/>
                <a:cs typeface="+mn-cs"/>
              </a:rPr>
              <a:t> </a:t>
            </a:r>
          </a:p>
          <a:p>
            <a:r>
              <a:rPr lang="de-CH" sz="1200" kern="1200" dirty="0">
                <a:solidFill>
                  <a:schemeClr val="tx1"/>
                </a:solidFill>
                <a:effectLst/>
                <a:latin typeface="+mn-lt"/>
                <a:ea typeface="+mn-ea"/>
                <a:cs typeface="+mn-cs"/>
              </a:rPr>
              <a:t> </a:t>
            </a:r>
          </a:p>
          <a:p>
            <a:r>
              <a:rPr lang="de-CH" sz="1200" kern="1200" dirty="0">
                <a:solidFill>
                  <a:schemeClr val="tx1"/>
                </a:solidFill>
                <a:effectLst/>
                <a:latin typeface="+mn-lt"/>
                <a:ea typeface="+mn-ea"/>
                <a:cs typeface="+mn-cs"/>
              </a:rPr>
              <a:t>Fällst auf: Altersquotient ist stark gestiegen wie wir gesehen haben in der vorderen Grafik und wir sehen hier: Es gibt einen überdurchschnittlichen Anstieg. </a:t>
            </a:r>
          </a:p>
          <a:p>
            <a:r>
              <a:rPr lang="de-CH" sz="1200" kern="1200" dirty="0">
                <a:solidFill>
                  <a:schemeClr val="tx1"/>
                </a:solidFill>
                <a:effectLst/>
                <a:latin typeface="+mn-lt"/>
                <a:ea typeface="+mn-ea"/>
                <a:cs typeface="+mn-cs"/>
              </a:rPr>
              <a:t> </a:t>
            </a:r>
          </a:p>
          <a:p>
            <a:r>
              <a:rPr lang="de-CH" sz="1200" b="1" kern="1200" dirty="0">
                <a:solidFill>
                  <a:schemeClr val="tx1"/>
                </a:solidFill>
                <a:effectLst/>
                <a:latin typeface="+mn-lt"/>
                <a:ea typeface="+mn-ea"/>
                <a:cs typeface="+mn-cs"/>
              </a:rPr>
              <a:t>Auch mit einem Generationenwechsel wird in Stettlen die Anzahl der 65+ Jährigen hoch bleiben. </a:t>
            </a:r>
          </a:p>
          <a:p>
            <a:endParaRPr lang="de-CH" b="0" dirty="0"/>
          </a:p>
          <a:p>
            <a:r>
              <a:rPr lang="de-CH" b="1" dirty="0"/>
              <a:t>(Wiederholung nur in %</a:t>
            </a:r>
            <a:r>
              <a:rPr lang="de-CH" sz="1400" b="1" dirty="0"/>
              <a:t>: </a:t>
            </a:r>
            <a:r>
              <a:rPr lang="de-CH" b="1" dirty="0"/>
              <a:t>22.8 % Stettlen, 19,3 % Schweiz, 22.1 % Kanton Bern</a:t>
            </a:r>
          </a:p>
          <a:p>
            <a:r>
              <a:rPr lang="de-CH" b="0" dirty="0"/>
              <a:t>Muri 28, Worb 26, Bolligen 28 und </a:t>
            </a:r>
            <a:r>
              <a:rPr lang="de-CH" b="0" dirty="0" err="1"/>
              <a:t>Vechigen</a:t>
            </a:r>
            <a:r>
              <a:rPr lang="de-CH" b="0" dirty="0"/>
              <a:t> 23 ist der Anteil 65% Jährige höher. </a:t>
            </a:r>
          </a:p>
          <a:p>
            <a:r>
              <a:rPr lang="de-CH" dirty="0"/>
              <a:t>Stadt Bern 17.1, Ostermundigen 21.1 tiefer)</a:t>
            </a:r>
          </a:p>
          <a:p>
            <a:endParaRPr lang="de-CH" b="0" dirty="0"/>
          </a:p>
        </p:txBody>
      </p:sp>
      <p:sp>
        <p:nvSpPr>
          <p:cNvPr id="4" name="Foliennummernplatzhalter 3"/>
          <p:cNvSpPr>
            <a:spLocks noGrp="1"/>
          </p:cNvSpPr>
          <p:nvPr>
            <p:ph type="sldNum" sz="quarter" idx="5"/>
          </p:nvPr>
        </p:nvSpPr>
        <p:spPr/>
        <p:txBody>
          <a:bodyPr/>
          <a:lstStyle/>
          <a:p>
            <a:pPr defTabSz="914211">
              <a:defRPr/>
            </a:pPr>
            <a:fld id="{871B2431-D351-4C6E-A3CF-9DFAC0E3E050}" type="slidenum">
              <a:rPr lang="cs-CZ">
                <a:solidFill>
                  <a:prstClr val="black"/>
                </a:solidFill>
                <a:latin typeface="Calibri"/>
              </a:rPr>
              <a:pPr defTabSz="914211">
                <a:defRPr/>
              </a:pPr>
              <a:t>8</a:t>
            </a:fld>
            <a:endParaRPr lang="cs-CZ">
              <a:solidFill>
                <a:prstClr val="black"/>
              </a:solidFill>
              <a:latin typeface="Calibri"/>
            </a:endParaRPr>
          </a:p>
        </p:txBody>
      </p:sp>
    </p:spTree>
    <p:extLst>
      <p:ext uri="{BB962C8B-B14F-4D97-AF65-F5344CB8AC3E}">
        <p14:creationId xmlns:p14="http://schemas.microsoft.com/office/powerpoint/2010/main" val="19490254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921250" y="381000"/>
            <a:ext cx="3390900" cy="1908175"/>
          </a:xfrm>
        </p:spPr>
      </p:sp>
      <p:sp>
        <p:nvSpPr>
          <p:cNvPr id="3" name="Notizenplatzhalter 2"/>
          <p:cNvSpPr>
            <a:spLocks noGrp="1"/>
          </p:cNvSpPr>
          <p:nvPr>
            <p:ph type="body" idx="1"/>
          </p:nvPr>
        </p:nvSpPr>
        <p:spPr/>
        <p:txBody>
          <a:bodyPr/>
          <a:lstStyle/>
          <a:p>
            <a:pPr defTabSz="914337">
              <a:defRPr/>
            </a:pPr>
            <a:r>
              <a:rPr lang="de-CH" dirty="0"/>
              <a:t>Beatrice:</a:t>
            </a:r>
            <a:endParaRPr lang="de-CH" dirty="0">
              <a:solidFill>
                <a:srgbClr val="00726F"/>
              </a:solidFill>
              <a:latin typeface="Source Sans Pro"/>
            </a:endParaRPr>
          </a:p>
          <a:p>
            <a:r>
              <a:rPr lang="de-CH" sz="1200" kern="1200" dirty="0">
                <a:solidFill>
                  <a:schemeClr val="tx1"/>
                </a:solidFill>
                <a:effectLst/>
                <a:latin typeface="+mn-lt"/>
                <a:ea typeface="+mn-ea"/>
                <a:cs typeface="+mn-cs"/>
              </a:rPr>
              <a:t>Das Wohnen wird bei unseren Befragungen immer thematisiert, es ist auch zentrales Element für einen Menschen und besonders wenn man pensioniert ist. </a:t>
            </a:r>
          </a:p>
          <a:p>
            <a:r>
              <a:rPr lang="de-CH" sz="1200" kern="1200" dirty="0">
                <a:solidFill>
                  <a:schemeClr val="tx1"/>
                </a:solidFill>
                <a:effectLst/>
                <a:latin typeface="+mn-lt"/>
                <a:ea typeface="+mn-ea"/>
                <a:cs typeface="+mn-cs"/>
              </a:rPr>
              <a:t> </a:t>
            </a:r>
          </a:p>
          <a:p>
            <a:r>
              <a:rPr lang="de-CH" sz="1200" kern="1200" dirty="0">
                <a:solidFill>
                  <a:schemeClr val="tx1"/>
                </a:solidFill>
                <a:effectLst/>
                <a:latin typeface="+mn-lt"/>
                <a:ea typeface="+mn-ea"/>
                <a:cs typeface="+mn-cs"/>
              </a:rPr>
              <a:t>Da bei lebensverändernden Ereignissen bezüglich Gesundheit und Finanzen Paare meistens besser abgesichert sind als Alleinstehende, zeige ich die Zahlen der Einpersonenhaushalte auf:</a:t>
            </a:r>
          </a:p>
          <a:p>
            <a:r>
              <a:rPr lang="de-CH" sz="1200" kern="1200" dirty="0">
                <a:solidFill>
                  <a:schemeClr val="tx1"/>
                </a:solidFill>
                <a:effectLst/>
                <a:latin typeface="+mn-lt"/>
                <a:ea typeface="+mn-ea"/>
                <a:cs typeface="+mn-cs"/>
              </a:rPr>
              <a:t> </a:t>
            </a:r>
          </a:p>
          <a:p>
            <a:r>
              <a:rPr lang="de-CH" sz="1200" kern="1200" dirty="0">
                <a:solidFill>
                  <a:schemeClr val="tx1"/>
                </a:solidFill>
                <a:effectLst/>
                <a:latin typeface="+mn-lt"/>
                <a:ea typeface="+mn-ea"/>
                <a:cs typeface="+mn-cs"/>
              </a:rPr>
              <a:t>196 leben allein, das ¼ dunkelgrüner Kuchenteil. </a:t>
            </a:r>
          </a:p>
          <a:p>
            <a:r>
              <a:rPr lang="de-CH" sz="1200" kern="1200" dirty="0">
                <a:solidFill>
                  <a:schemeClr val="tx1"/>
                </a:solidFill>
                <a:effectLst/>
                <a:latin typeface="+mn-lt"/>
                <a:ea typeface="+mn-ea"/>
                <a:cs typeface="+mn-cs"/>
              </a:rPr>
              <a:t>(Bei den 65 – 79 sind es 34 mehr Frauen und bei 80+: ¼ sind Männer. ¾ Frauen.</a:t>
            </a:r>
          </a:p>
          <a:p>
            <a:r>
              <a:rPr lang="de-CH" sz="1200" kern="1200" dirty="0">
                <a:solidFill>
                  <a:schemeClr val="tx1"/>
                </a:solidFill>
                <a:effectLst/>
                <a:latin typeface="+mn-lt"/>
                <a:ea typeface="+mn-ea"/>
                <a:cs typeface="+mn-cs"/>
              </a:rPr>
              <a:t>Das höhe Alter ist vorwiegend weiblich.</a:t>
            </a:r>
          </a:p>
          <a:p>
            <a:r>
              <a:rPr lang="de-CH" sz="1200" kern="1200" dirty="0">
                <a:solidFill>
                  <a:schemeClr val="tx1"/>
                </a:solidFill>
                <a:effectLst/>
                <a:latin typeface="+mn-lt"/>
                <a:ea typeface="+mn-ea"/>
                <a:cs typeface="+mn-cs"/>
              </a:rPr>
              <a:t> </a:t>
            </a:r>
          </a:p>
          <a:p>
            <a:r>
              <a:rPr lang="de-CH" sz="1200" kern="1200" dirty="0">
                <a:solidFill>
                  <a:schemeClr val="tx1"/>
                </a:solidFill>
                <a:effectLst/>
                <a:latin typeface="+mn-lt"/>
                <a:ea typeface="+mn-ea"/>
                <a:cs typeface="+mn-cs"/>
              </a:rPr>
              <a:t>41 leben im Heim ca. 5 % (blauer Bereich): 29 Frauen und 12 Männer eine Person andere Wohnform</a:t>
            </a:r>
          </a:p>
          <a:p>
            <a:r>
              <a:rPr lang="de-CH" sz="1200" kern="1200" dirty="0">
                <a:solidFill>
                  <a:schemeClr val="tx1"/>
                </a:solidFill>
                <a:effectLst/>
                <a:latin typeface="+mn-lt"/>
                <a:ea typeface="+mn-ea"/>
                <a:cs typeface="+mn-cs"/>
              </a:rPr>
              <a:t> </a:t>
            </a:r>
          </a:p>
          <a:p>
            <a:r>
              <a:rPr lang="de-CH" sz="1200" kern="1200" dirty="0">
                <a:solidFill>
                  <a:schemeClr val="tx1"/>
                </a:solidFill>
                <a:effectLst/>
                <a:latin typeface="+mn-lt"/>
                <a:ea typeface="+mn-ea"/>
                <a:cs typeface="+mn-cs"/>
              </a:rPr>
              <a:t>Bei den folgenden Rentnerinnen ist davon auszugehen, dass die Zahl der Einzelhaushalte noch anwachsen wird: mehr nicht verheiratete. </a:t>
            </a:r>
          </a:p>
          <a:p>
            <a:r>
              <a:rPr lang="de-CH" sz="1200" kern="1200" dirty="0">
                <a:solidFill>
                  <a:schemeClr val="tx1"/>
                </a:solidFill>
                <a:effectLst/>
                <a:latin typeface="+mn-lt"/>
                <a:ea typeface="+mn-ea"/>
                <a:cs typeface="+mn-cs"/>
              </a:rPr>
              <a:t> </a:t>
            </a:r>
          </a:p>
          <a:p>
            <a:r>
              <a:rPr lang="de-CH" sz="1200" kern="1200" dirty="0">
                <a:solidFill>
                  <a:schemeClr val="tx1"/>
                </a:solidFill>
                <a:effectLst/>
                <a:latin typeface="+mn-lt"/>
                <a:ea typeface="+mn-ea"/>
                <a:cs typeface="+mn-cs"/>
              </a:rPr>
              <a:t>Eine Tendenz zeigt auf, dass Personen ums offizielle Pensionsalter, welche in einer Beziehung sind, vermehrt auch alleine leben. (3 -5 %)</a:t>
            </a:r>
          </a:p>
          <a:p>
            <a:r>
              <a:rPr lang="de-CH" sz="1200" kern="1200" dirty="0">
                <a:solidFill>
                  <a:schemeClr val="tx1"/>
                </a:solidFill>
                <a:effectLst/>
                <a:latin typeface="+mn-lt"/>
                <a:ea typeface="+mn-ea"/>
                <a:cs typeface="+mn-cs"/>
              </a:rPr>
              <a:t> </a:t>
            </a:r>
          </a:p>
          <a:p>
            <a:r>
              <a:rPr lang="de-CH" sz="1200" kern="1200" dirty="0">
                <a:solidFill>
                  <a:schemeClr val="tx1"/>
                </a:solidFill>
                <a:effectLst/>
                <a:latin typeface="+mn-lt"/>
                <a:ea typeface="+mn-ea"/>
                <a:cs typeface="+mn-cs"/>
              </a:rPr>
              <a:t>(Vergleich Bund Einpersonenhaushalte über alle Alter in Stettlen 33.5 % / Kanton 38.2.)</a:t>
            </a:r>
          </a:p>
          <a:p>
            <a:pPr defTabSz="914211">
              <a:defRPr/>
            </a:pPr>
            <a:endParaRPr lang="de-CH" dirty="0">
              <a:solidFill>
                <a:srgbClr val="00726F"/>
              </a:solidFill>
              <a:latin typeface="Source Sans Pro"/>
            </a:endParaRPr>
          </a:p>
          <a:p>
            <a:endParaRPr lang="de-CH" dirty="0"/>
          </a:p>
        </p:txBody>
      </p:sp>
      <p:sp>
        <p:nvSpPr>
          <p:cNvPr id="4" name="Foliennummernplatzhalter 3"/>
          <p:cNvSpPr>
            <a:spLocks noGrp="1"/>
          </p:cNvSpPr>
          <p:nvPr>
            <p:ph type="sldNum" sz="quarter" idx="5"/>
          </p:nvPr>
        </p:nvSpPr>
        <p:spPr/>
        <p:txBody>
          <a:bodyPr/>
          <a:lstStyle/>
          <a:p>
            <a:pPr defTabSz="914211">
              <a:defRPr/>
            </a:pPr>
            <a:fld id="{871B2431-D351-4C6E-A3CF-9DFAC0E3E050}" type="slidenum">
              <a:rPr lang="cs-CZ">
                <a:solidFill>
                  <a:prstClr val="black"/>
                </a:solidFill>
                <a:latin typeface="Calibri"/>
              </a:rPr>
              <a:pPr defTabSz="914211">
                <a:defRPr/>
              </a:pPr>
              <a:t>9</a:t>
            </a:fld>
            <a:endParaRPr lang="cs-CZ">
              <a:solidFill>
                <a:prstClr val="black"/>
              </a:solidFill>
              <a:latin typeface="Calibri"/>
            </a:endParaRPr>
          </a:p>
        </p:txBody>
      </p:sp>
    </p:spTree>
    <p:extLst>
      <p:ext uri="{BB962C8B-B14F-4D97-AF65-F5344CB8AC3E}">
        <p14:creationId xmlns:p14="http://schemas.microsoft.com/office/powerpoint/2010/main" val="35311913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de-DE"/>
              <a:t>Mastertitelformat bearbeiten</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de-DE"/>
              <a:t>Mastertitelformat bearbeiten</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de-DE"/>
              <a:t>Mastertitelformat bearbeiten</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1D8BD707-D9CF-40AE-B4C6-C98DA3205C09}" type="datetimeFigureOut">
              <a:rPr lang="en-US" smtClean="0"/>
              <a:pPr/>
              <a:t>11/28/2024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a:t>Mastertitelformat bearbeiten</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de-DE"/>
              <a:t>Mastertitelformat bearbeiten</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p:txBody>
          <a:bodyPr/>
          <a:lstStyle/>
          <a:p>
            <a:fld id="{1D8BD707-D9CF-40AE-B4C6-C98DA3205C09}" type="datetimeFigureOut">
              <a:rPr lang="en-US" smtClean="0"/>
              <a:pPr/>
              <a:t>11/28/2024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de-DE"/>
              <a:t>Mastertitelformat bearbeiten</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p:txBody>
          <a:bodyPr/>
          <a:lstStyle/>
          <a:p>
            <a:fld id="{1D8BD707-D9CF-40AE-B4C6-C98DA3205C09}" type="datetimeFigureOut">
              <a:rPr lang="en-US" smtClean="0"/>
              <a:pPr/>
              <a:t>11/28/2024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Mastertitelformat bearbeiten</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11/28/2024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emf"/><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chart" Target="../charts/chart3.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chart" Target="../charts/chart4.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3.emf"/><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5.png"/><Relationship Id="rId7"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19.jpg"/><Relationship Id="rId5" Type="http://schemas.openxmlformats.org/officeDocument/2006/relationships/image" Target="../media/image18.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3.emf"/><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png"/><Relationship Id="rId7" Type="http://schemas.openxmlformats.org/officeDocument/2006/relationships/image" Target="../media/image24.sv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image" Target="../media/image3.emf"/><Relationship Id="rId4" Type="http://schemas.openxmlformats.org/officeDocument/2006/relationships/image" Target="../media/image2.png"/><Relationship Id="rId9" Type="http://schemas.openxmlformats.org/officeDocument/2006/relationships/image" Target="../media/image26.sv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jpg"/><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8" Type="http://schemas.openxmlformats.org/officeDocument/2006/relationships/comments" Target="../comments/comment1.xml"/><Relationship Id="rId3" Type="http://schemas.openxmlformats.org/officeDocument/2006/relationships/image" Target="../media/image5.png"/><Relationship Id="rId7"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jpeg"/><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5.png"/><Relationship Id="rId7" Type="http://schemas.openxmlformats.org/officeDocument/2006/relationships/diagramQuickStyle" Target="../diagrams/quickStyle1.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3.emf"/><Relationship Id="rId4" Type="http://schemas.openxmlformats.org/officeDocument/2006/relationships/image" Target="../media/image2.png"/><Relationship Id="rId9" Type="http://schemas.microsoft.com/office/2007/relationships/diagramDrawing" Target="../diagrams/drawing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chart" Target="../charts/char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21352" y="91029"/>
            <a:ext cx="18309352" cy="10287000"/>
          </a:xfrm>
          <a:prstGeom prst="rect">
            <a:avLst/>
          </a:prstGeom>
        </p:spPr>
      </p:pic>
      <p:pic>
        <p:nvPicPr>
          <p:cNvPr id="6" name="Picture 6"/>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3964752" y="0"/>
            <a:ext cx="4323248" cy="2423111"/>
          </a:xfrm>
          <a:prstGeom prst="rect">
            <a:avLst/>
          </a:prstGeom>
        </p:spPr>
      </p:pic>
      <p:sp>
        <p:nvSpPr>
          <p:cNvPr id="7" name="Rechteck 6">
            <a:extLst>
              <a:ext uri="{FF2B5EF4-FFF2-40B4-BE49-F238E27FC236}">
                <a16:creationId xmlns:a16="http://schemas.microsoft.com/office/drawing/2014/main" id="{D0332036-C5A7-4D9D-83B2-F72E1276A77D}"/>
              </a:ext>
            </a:extLst>
          </p:cNvPr>
          <p:cNvSpPr/>
          <p:nvPr/>
        </p:nvSpPr>
        <p:spPr>
          <a:xfrm>
            <a:off x="1873225" y="6943700"/>
            <a:ext cx="17995634" cy="707886"/>
          </a:xfrm>
          <a:prstGeom prst="rect">
            <a:avLst/>
          </a:prstGeom>
        </p:spPr>
        <p:txBody>
          <a:bodyPr wrap="square">
            <a:spAutoFit/>
          </a:bodyPr>
          <a:lstStyle/>
          <a:p>
            <a:pPr>
              <a:spcAft>
                <a:spcPts val="600"/>
              </a:spcAft>
            </a:pPr>
            <a:r>
              <a:rPr lang="en-US" sz="4000" b="1" dirty="0">
                <a:solidFill>
                  <a:schemeClr val="bg1"/>
                </a:solidFill>
                <a:latin typeface="Source Sans Pro" panose="020B0503030403020204" pitchFamily="34" charset="0"/>
                <a:ea typeface="Source Sans Pro" panose="020B0503030403020204" pitchFamily="34" charset="0"/>
              </a:rPr>
              <a:t>28. November 2024, 18.00 – 20.30 </a:t>
            </a:r>
            <a:r>
              <a:rPr lang="de-CH" sz="4000" b="1" dirty="0">
                <a:solidFill>
                  <a:schemeClr val="bg1"/>
                </a:solidFill>
                <a:latin typeface="Source Sans Pro" panose="020B0503030403020204" pitchFamily="34" charset="0"/>
                <a:ea typeface="Source Sans Pro" panose="020B0503030403020204" pitchFamily="34" charset="0"/>
              </a:rPr>
              <a:t>Uhr</a:t>
            </a:r>
          </a:p>
        </p:txBody>
      </p:sp>
      <p:sp>
        <p:nvSpPr>
          <p:cNvPr id="8" name="Titel 1">
            <a:extLst>
              <a:ext uri="{FF2B5EF4-FFF2-40B4-BE49-F238E27FC236}">
                <a16:creationId xmlns:a16="http://schemas.microsoft.com/office/drawing/2014/main" id="{D20F5152-1E5F-407B-9DCB-7D72A91024FA}"/>
              </a:ext>
            </a:extLst>
          </p:cNvPr>
          <p:cNvSpPr txBox="1">
            <a:spLocks/>
          </p:cNvSpPr>
          <p:nvPr/>
        </p:nvSpPr>
        <p:spPr>
          <a:xfrm>
            <a:off x="1873225" y="7879804"/>
            <a:ext cx="17209912" cy="1422528"/>
          </a:xfrm>
          <a:prstGeom prst="rect">
            <a:avLst/>
          </a:prstGeom>
        </p:spPr>
        <p:txBody>
          <a:bodyPr rtlCol="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0"/>
              </a:spcBef>
              <a:spcAft>
                <a:spcPts val="600"/>
              </a:spcAft>
            </a:pPr>
            <a:r>
              <a:rPr lang="de-CH" dirty="0">
                <a:solidFill>
                  <a:srgbClr val="BBCF00"/>
                </a:solidFill>
                <a:latin typeface="Source Sans Pro Bold"/>
                <a:ea typeface="+mn-ea"/>
                <a:cs typeface="+mn-cs"/>
              </a:rPr>
              <a:t>Pro Senectute Kanton Bern, Gemeinwesenarbeit </a:t>
            </a:r>
            <a:br>
              <a:rPr lang="de-CH" sz="3600" dirty="0">
                <a:solidFill>
                  <a:srgbClr val="BBCF00"/>
                </a:solidFill>
                <a:latin typeface="Source Sans Pro Bold"/>
                <a:ea typeface="+mn-ea"/>
                <a:cs typeface="+mn-cs"/>
              </a:rPr>
            </a:br>
            <a:r>
              <a:rPr lang="de-CH" dirty="0">
                <a:solidFill>
                  <a:srgbClr val="FFFFFF"/>
                </a:solidFill>
                <a:latin typeface="Source Sans Pro Bold"/>
                <a:ea typeface="+mn-ea"/>
                <a:cs typeface="+mn-cs"/>
              </a:rPr>
              <a:t>im Auftrag der Gemeinde Stettlen</a:t>
            </a:r>
            <a:br>
              <a:rPr lang="de-CH" sz="3200" dirty="0">
                <a:solidFill>
                  <a:srgbClr val="FFFFFF"/>
                </a:solidFill>
                <a:latin typeface="Source Sans Pro Bold"/>
                <a:ea typeface="+mn-ea"/>
                <a:cs typeface="+mn-cs"/>
              </a:rPr>
            </a:br>
            <a:endParaRPr lang="de-CH" sz="3200" dirty="0">
              <a:solidFill>
                <a:srgbClr val="FFFFFF"/>
              </a:solidFill>
              <a:latin typeface="Source Sans Pro Bold"/>
              <a:ea typeface="+mn-ea"/>
              <a:cs typeface="+mn-cs"/>
            </a:endParaRPr>
          </a:p>
        </p:txBody>
      </p:sp>
      <p:sp>
        <p:nvSpPr>
          <p:cNvPr id="9" name="TextBox 8">
            <a:extLst>
              <a:ext uri="{FF2B5EF4-FFF2-40B4-BE49-F238E27FC236}">
                <a16:creationId xmlns:a16="http://schemas.microsoft.com/office/drawing/2014/main" id="{8A8661A6-4E3E-40AC-A1A1-96F52C18431B}"/>
              </a:ext>
            </a:extLst>
          </p:cNvPr>
          <p:cNvSpPr txBox="1"/>
          <p:nvPr/>
        </p:nvSpPr>
        <p:spPr>
          <a:xfrm>
            <a:off x="1873225" y="4423420"/>
            <a:ext cx="18287999" cy="2382319"/>
          </a:xfrm>
          <a:prstGeom prst="rect">
            <a:avLst/>
          </a:prstGeom>
        </p:spPr>
        <p:txBody>
          <a:bodyPr wrap="square" lIns="0" tIns="0" rIns="0" bIns="0" rtlCol="0" anchor="t">
            <a:spAutoFit/>
          </a:bodyPr>
          <a:lstStyle/>
          <a:p>
            <a:pPr>
              <a:lnSpc>
                <a:spcPts val="8499"/>
              </a:lnSpc>
              <a:spcAft>
                <a:spcPts val="1200"/>
              </a:spcAft>
            </a:pPr>
            <a:r>
              <a:rPr lang="de-CH" sz="9600" b="1" spc="100" noProof="1">
                <a:solidFill>
                  <a:srgbClr val="BBCF00"/>
                </a:solidFill>
                <a:latin typeface="Source Sans Pro Bold"/>
              </a:rPr>
              <a:t>Ergebnisse aus der </a:t>
            </a:r>
          </a:p>
          <a:p>
            <a:pPr>
              <a:lnSpc>
                <a:spcPts val="8499"/>
              </a:lnSpc>
              <a:spcAft>
                <a:spcPts val="600"/>
              </a:spcAft>
            </a:pPr>
            <a:r>
              <a:rPr lang="de-CH" sz="9600" b="1" spc="100" noProof="1">
                <a:solidFill>
                  <a:srgbClr val="BBCF00"/>
                </a:solidFill>
                <a:latin typeface="Source Sans Pro Bold"/>
              </a:rPr>
              <a:t>Befragung 60+</a:t>
            </a:r>
          </a:p>
        </p:txBody>
      </p:sp>
      <p:grpSp>
        <p:nvGrpSpPr>
          <p:cNvPr id="5" name="Gruppieren 4">
            <a:extLst>
              <a:ext uri="{FF2B5EF4-FFF2-40B4-BE49-F238E27FC236}">
                <a16:creationId xmlns:a16="http://schemas.microsoft.com/office/drawing/2014/main" id="{8079EA9E-F245-439B-849A-8EF806565856}"/>
              </a:ext>
            </a:extLst>
          </p:cNvPr>
          <p:cNvGrpSpPr/>
          <p:nvPr/>
        </p:nvGrpSpPr>
        <p:grpSpPr>
          <a:xfrm>
            <a:off x="-21352" y="0"/>
            <a:ext cx="13464480" cy="4007456"/>
            <a:chOff x="509937" y="4720830"/>
            <a:chExt cx="13464480" cy="4007456"/>
          </a:xfrm>
        </p:grpSpPr>
        <p:sp>
          <p:nvSpPr>
            <p:cNvPr id="3" name="Rechteck 2">
              <a:extLst>
                <a:ext uri="{FF2B5EF4-FFF2-40B4-BE49-F238E27FC236}">
                  <a16:creationId xmlns:a16="http://schemas.microsoft.com/office/drawing/2014/main" id="{B1B2A0CB-43D7-49D8-ABA7-4A649BB46BEA}"/>
                </a:ext>
              </a:extLst>
            </p:cNvPr>
            <p:cNvSpPr/>
            <p:nvPr/>
          </p:nvSpPr>
          <p:spPr>
            <a:xfrm>
              <a:off x="509937" y="4720830"/>
              <a:ext cx="13464480" cy="4007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pic>
          <p:nvPicPr>
            <p:cNvPr id="10" name="Grafik 9">
              <a:extLst>
                <a:ext uri="{FF2B5EF4-FFF2-40B4-BE49-F238E27FC236}">
                  <a16:creationId xmlns:a16="http://schemas.microsoft.com/office/drawing/2014/main" id="{56A0755D-D918-450F-AFF7-AE8DFA7EBE62}"/>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07096" y="5215273"/>
              <a:ext cx="7479010" cy="2365724"/>
            </a:xfrm>
            <a:prstGeom prst="rect">
              <a:avLst/>
            </a:prstGeom>
            <a:noFill/>
            <a:ln>
              <a:noFill/>
            </a:ln>
          </p:spPr>
        </p:pic>
        <p:sp>
          <p:nvSpPr>
            <p:cNvPr id="4" name="Textfeld 3">
              <a:extLst>
                <a:ext uri="{FF2B5EF4-FFF2-40B4-BE49-F238E27FC236}">
                  <a16:creationId xmlns:a16="http://schemas.microsoft.com/office/drawing/2014/main" id="{66154CCB-2770-439E-8784-2F50F2614996}"/>
                </a:ext>
              </a:extLst>
            </p:cNvPr>
            <p:cNvSpPr txBox="1"/>
            <p:nvPr/>
          </p:nvSpPr>
          <p:spPr>
            <a:xfrm>
              <a:off x="5211321" y="7463755"/>
              <a:ext cx="7272808" cy="1077218"/>
            </a:xfrm>
            <a:prstGeom prst="rect">
              <a:avLst/>
            </a:prstGeom>
            <a:noFill/>
          </p:spPr>
          <p:txBody>
            <a:bodyPr wrap="square" rtlCol="0">
              <a:spAutoFit/>
            </a:bodyPr>
            <a:lstStyle/>
            <a:p>
              <a:r>
                <a:rPr lang="de-CH" sz="3200" spc="400" dirty="0">
                  <a:latin typeface="Calibri" panose="020F0502020204030204" pitchFamily="34" charset="0"/>
                  <a:cs typeface="Calibri" panose="020F0502020204030204" pitchFamily="34" charset="0"/>
                </a:rPr>
                <a:t>ÜBERARBEITUNG ALTERSLEITBILD</a:t>
              </a:r>
            </a:p>
            <a:p>
              <a:endParaRPr lang="de-CH" sz="3200" spc="200" dirty="0">
                <a:latin typeface="+mj-lt"/>
              </a:endParaRPr>
            </a:p>
          </p:txBody>
        </p:sp>
      </p:grpSp>
    </p:spTree>
    <p:extLst>
      <p:ext uri="{BB962C8B-B14F-4D97-AF65-F5344CB8AC3E}">
        <p14:creationId xmlns:p14="http://schemas.microsoft.com/office/powerpoint/2010/main" val="20866986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4518" y="0"/>
            <a:ext cx="18288000" cy="10328076"/>
          </a:xfrm>
          <a:prstGeom prst="rect">
            <a:avLst/>
          </a:prstGeom>
          <a:solidFill>
            <a:srgbClr val="EDECE5"/>
          </a:solidFill>
        </p:spPr>
      </p:pic>
      <p:sp>
        <p:nvSpPr>
          <p:cNvPr id="8" name="TextBox 8"/>
          <p:cNvSpPr txBox="1"/>
          <p:nvPr/>
        </p:nvSpPr>
        <p:spPr>
          <a:xfrm>
            <a:off x="664265" y="683729"/>
            <a:ext cx="12225888" cy="1038105"/>
          </a:xfrm>
          <a:prstGeom prst="rect">
            <a:avLst/>
          </a:prstGeom>
        </p:spPr>
        <p:txBody>
          <a:bodyPr lIns="0" tIns="0" rIns="0" bIns="0" rtlCol="0" anchor="t">
            <a:spAutoFit/>
          </a:bodyPr>
          <a:lstStyle/>
          <a:p>
            <a:pPr marL="0" marR="0" lvl="0" indent="0" algn="l" defTabSz="914400" rtl="0" eaLnBrk="1" fontAlgn="auto" latinLnBrk="0" hangingPunct="1">
              <a:lnSpc>
                <a:spcPts val="8499"/>
              </a:lnSpc>
              <a:spcBef>
                <a:spcPts val="0"/>
              </a:spcBef>
              <a:spcAft>
                <a:spcPts val="0"/>
              </a:spcAft>
              <a:buClrTx/>
              <a:buSzTx/>
              <a:buFontTx/>
              <a:buNone/>
              <a:tabLst/>
              <a:defRPr/>
            </a:pPr>
            <a:r>
              <a:rPr lang="de-CH" sz="6600" dirty="0">
                <a:solidFill>
                  <a:srgbClr val="00726F"/>
                </a:solidFill>
                <a:latin typeface="Source Sans Pro Bold"/>
              </a:rPr>
              <a:t>Zuzug nach Stettlen</a:t>
            </a:r>
            <a:endParaRPr kumimoji="0" lang="de-CH" sz="6600" b="0" i="0" u="none" strike="noStrike" kern="1200" cap="none" spc="0" normalizeH="0" baseline="0" dirty="0">
              <a:ln>
                <a:noFill/>
              </a:ln>
              <a:solidFill>
                <a:srgbClr val="00726F"/>
              </a:solidFill>
              <a:effectLst/>
              <a:uLnTx/>
              <a:uFillTx/>
              <a:latin typeface="Source Sans Pro Bold"/>
              <a:ea typeface="+mn-ea"/>
              <a:cs typeface="+mn-cs"/>
            </a:endParaRPr>
          </a:p>
        </p:txBody>
      </p:sp>
      <p:pic>
        <p:nvPicPr>
          <p:cNvPr id="3" name="Picture 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4158446" y="20641"/>
            <a:ext cx="4129553" cy="2314548"/>
          </a:xfrm>
          <a:prstGeom prst="rect">
            <a:avLst/>
          </a:prstGeom>
        </p:spPr>
      </p:pic>
      <p:graphicFrame>
        <p:nvGraphicFramePr>
          <p:cNvPr id="10" name="Diagramm 9">
            <a:extLst>
              <a:ext uri="{FF2B5EF4-FFF2-40B4-BE49-F238E27FC236}">
                <a16:creationId xmlns:a16="http://schemas.microsoft.com/office/drawing/2014/main" id="{D4B71835-41DC-4A84-9706-B5BCE3EEB3CC}"/>
              </a:ext>
            </a:extLst>
          </p:cNvPr>
          <p:cNvGraphicFramePr>
            <a:graphicFrameLocks/>
          </p:cNvGraphicFramePr>
          <p:nvPr>
            <p:extLst>
              <p:ext uri="{D42A27DB-BD31-4B8C-83A1-F6EECF244321}">
                <p14:modId xmlns:p14="http://schemas.microsoft.com/office/powerpoint/2010/main" val="3416622852"/>
              </p:ext>
            </p:extLst>
          </p:nvPr>
        </p:nvGraphicFramePr>
        <p:xfrm>
          <a:off x="359024" y="2400789"/>
          <a:ext cx="10945217" cy="7102695"/>
        </p:xfrm>
        <a:graphic>
          <a:graphicData uri="http://schemas.openxmlformats.org/drawingml/2006/chart">
            <c:chart xmlns:c="http://schemas.openxmlformats.org/drawingml/2006/chart" xmlns:r="http://schemas.openxmlformats.org/officeDocument/2006/relationships" r:id="rId5"/>
          </a:graphicData>
        </a:graphic>
      </p:graphicFrame>
      <p:sp>
        <p:nvSpPr>
          <p:cNvPr id="11" name="TextBox 22">
            <a:extLst>
              <a:ext uri="{FF2B5EF4-FFF2-40B4-BE49-F238E27FC236}">
                <a16:creationId xmlns:a16="http://schemas.microsoft.com/office/drawing/2014/main" id="{C023E4DC-7398-4EAD-BC13-584546374714}"/>
              </a:ext>
            </a:extLst>
          </p:cNvPr>
          <p:cNvSpPr txBox="1"/>
          <p:nvPr/>
        </p:nvSpPr>
        <p:spPr>
          <a:xfrm>
            <a:off x="10368136" y="3487316"/>
            <a:ext cx="6089461" cy="1417696"/>
          </a:xfrm>
          <a:prstGeom prst="rect">
            <a:avLst/>
          </a:prstGeom>
        </p:spPr>
        <p:txBody>
          <a:bodyPr wrap="square" lIns="0" tIns="0" rIns="0" bIns="0" rtlCol="0" anchor="t">
            <a:spAutoFit/>
          </a:bodyPr>
          <a:lstStyle/>
          <a:p>
            <a:pPr>
              <a:lnSpc>
                <a:spcPts val="5880"/>
              </a:lnSpc>
              <a:spcBef>
                <a:spcPct val="0"/>
              </a:spcBef>
            </a:pPr>
            <a:r>
              <a:rPr lang="en-US" sz="2800" b="1" dirty="0">
                <a:solidFill>
                  <a:srgbClr val="005771"/>
                </a:solidFill>
                <a:latin typeface="Source Sans Pro" panose="020B0503030403020204" pitchFamily="34" charset="0"/>
                <a:ea typeface="Source Sans Pro" panose="020B0503030403020204" pitchFamily="34" charset="0"/>
              </a:rPr>
              <a:t>= 2/3 der 65+Jährigen</a:t>
            </a:r>
            <a:br>
              <a:rPr lang="en-US" sz="2800" b="1" dirty="0">
                <a:solidFill>
                  <a:srgbClr val="005771"/>
                </a:solidFill>
                <a:latin typeface="Source Sans Pro" panose="020B0503030403020204" pitchFamily="34" charset="0"/>
                <a:ea typeface="Source Sans Pro" panose="020B0503030403020204" pitchFamily="34" charset="0"/>
              </a:rPr>
            </a:br>
            <a:endParaRPr lang="en-US" sz="2800" dirty="0">
              <a:solidFill>
                <a:srgbClr val="005771"/>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32892080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1" y="-20642"/>
            <a:ext cx="18288000" cy="10307642"/>
          </a:xfrm>
          <a:prstGeom prst="rect">
            <a:avLst/>
          </a:prstGeom>
          <a:solidFill>
            <a:srgbClr val="EDECE5"/>
          </a:solidFill>
        </p:spPr>
      </p:pic>
      <p:sp>
        <p:nvSpPr>
          <p:cNvPr id="8" name="TextBox 8"/>
          <p:cNvSpPr txBox="1"/>
          <p:nvPr/>
        </p:nvSpPr>
        <p:spPr>
          <a:xfrm>
            <a:off x="575048" y="752850"/>
            <a:ext cx="12225888" cy="1038105"/>
          </a:xfrm>
          <a:prstGeom prst="rect">
            <a:avLst/>
          </a:prstGeom>
        </p:spPr>
        <p:txBody>
          <a:bodyPr lIns="0" tIns="0" rIns="0" bIns="0" rtlCol="0" anchor="t">
            <a:spAutoFit/>
          </a:bodyPr>
          <a:lstStyle/>
          <a:p>
            <a:pPr marL="0" marR="0" lvl="0" indent="0" algn="l" defTabSz="914400" rtl="0" eaLnBrk="1" fontAlgn="auto" latinLnBrk="0" hangingPunct="1">
              <a:lnSpc>
                <a:spcPts val="8499"/>
              </a:lnSpc>
              <a:spcBef>
                <a:spcPts val="0"/>
              </a:spcBef>
              <a:spcAft>
                <a:spcPts val="0"/>
              </a:spcAft>
              <a:buClrTx/>
              <a:buSzTx/>
              <a:buFontTx/>
              <a:buNone/>
              <a:tabLst/>
              <a:defRPr/>
            </a:pPr>
            <a:r>
              <a:rPr lang="de-CH" sz="6600" dirty="0">
                <a:solidFill>
                  <a:srgbClr val="00726F"/>
                </a:solidFill>
                <a:latin typeface="Source Sans Pro Bold"/>
              </a:rPr>
              <a:t>Sind bis hier Fragen?</a:t>
            </a:r>
          </a:p>
        </p:txBody>
      </p:sp>
      <p:pic>
        <p:nvPicPr>
          <p:cNvPr id="3" name="Picture 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4158446" y="20641"/>
            <a:ext cx="4129553" cy="2314548"/>
          </a:xfrm>
          <a:prstGeom prst="rect">
            <a:avLst/>
          </a:prstGeom>
        </p:spPr>
      </p:pic>
      <p:pic>
        <p:nvPicPr>
          <p:cNvPr id="7" name="Grafik 6">
            <a:extLst>
              <a:ext uri="{FF2B5EF4-FFF2-40B4-BE49-F238E27FC236}">
                <a16:creationId xmlns:a16="http://schemas.microsoft.com/office/drawing/2014/main" id="{B0D7760E-5835-44FF-9178-D4E96BB18787}"/>
              </a:ext>
            </a:extLst>
          </p:cNvPr>
          <p:cNvPicPr>
            <a:picLocks noChangeAspect="1"/>
          </p:cNvPicPr>
          <p:nvPr/>
        </p:nvPicPr>
        <p:blipFill>
          <a:blip r:embed="rId5"/>
          <a:stretch>
            <a:fillRect/>
          </a:stretch>
        </p:blipFill>
        <p:spPr>
          <a:xfrm>
            <a:off x="3344861" y="2335189"/>
            <a:ext cx="9433048" cy="7709915"/>
          </a:xfrm>
          <a:prstGeom prst="rect">
            <a:avLst/>
          </a:prstGeom>
        </p:spPr>
      </p:pic>
    </p:spTree>
    <p:extLst>
      <p:ext uri="{BB962C8B-B14F-4D97-AF65-F5344CB8AC3E}">
        <p14:creationId xmlns:p14="http://schemas.microsoft.com/office/powerpoint/2010/main" val="35014386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0" y="0"/>
            <a:ext cx="18288000" cy="10321231"/>
          </a:xfrm>
          <a:prstGeom prst="rect">
            <a:avLst/>
          </a:prstGeom>
        </p:spPr>
      </p:pic>
      <p:pic>
        <p:nvPicPr>
          <p:cNvPr id="6" name="Picture 6"/>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3964752" y="0"/>
            <a:ext cx="4323248" cy="2423111"/>
          </a:xfrm>
          <a:prstGeom prst="rect">
            <a:avLst/>
          </a:prstGeom>
        </p:spPr>
      </p:pic>
      <p:sp>
        <p:nvSpPr>
          <p:cNvPr id="13" name="TextBox 13"/>
          <p:cNvSpPr txBox="1"/>
          <p:nvPr/>
        </p:nvSpPr>
        <p:spPr>
          <a:xfrm>
            <a:off x="723286" y="531583"/>
            <a:ext cx="13210620" cy="1028487"/>
          </a:xfrm>
          <a:prstGeom prst="rect">
            <a:avLst/>
          </a:prstGeom>
        </p:spPr>
        <p:txBody>
          <a:bodyPr wrap="square" lIns="0" tIns="0" rIns="0" bIns="0" rtlCol="0" anchor="t">
            <a:spAutoFit/>
          </a:bodyPr>
          <a:lstStyle/>
          <a:p>
            <a:pPr marL="0" marR="0" lvl="0" indent="0" algn="l" defTabSz="914400" rtl="0" eaLnBrk="1" fontAlgn="auto" latinLnBrk="0" hangingPunct="1">
              <a:lnSpc>
                <a:spcPts val="8414"/>
              </a:lnSpc>
              <a:spcBef>
                <a:spcPts val="0"/>
              </a:spcBef>
              <a:spcAft>
                <a:spcPts val="0"/>
              </a:spcAft>
              <a:buClrTx/>
              <a:buSzTx/>
              <a:buFontTx/>
              <a:buNone/>
              <a:tabLst/>
              <a:defRPr/>
            </a:pPr>
            <a:r>
              <a:rPr kumimoji="0" lang="de-CH" sz="6600" b="0" i="0" u="none" strike="noStrike" kern="1200" cap="none" spc="0" normalizeH="0" baseline="0" dirty="0">
                <a:ln>
                  <a:noFill/>
                </a:ln>
                <a:solidFill>
                  <a:srgbClr val="FEFEFE"/>
                </a:solidFill>
                <a:effectLst/>
                <a:uLnTx/>
                <a:uFillTx/>
                <a:latin typeface="Source Sans Pro Bold"/>
                <a:ea typeface="+mn-ea"/>
                <a:cs typeface="+mn-cs"/>
              </a:rPr>
              <a:t>Ergebnisse der Befragung</a:t>
            </a:r>
          </a:p>
        </p:txBody>
      </p:sp>
      <p:sp>
        <p:nvSpPr>
          <p:cNvPr id="7" name="Rechteck 6">
            <a:extLst>
              <a:ext uri="{FF2B5EF4-FFF2-40B4-BE49-F238E27FC236}">
                <a16:creationId xmlns:a16="http://schemas.microsoft.com/office/drawing/2014/main" id="{85288F0C-F411-4228-B63F-5C7F6FB72B90}"/>
              </a:ext>
            </a:extLst>
          </p:cNvPr>
          <p:cNvSpPr/>
          <p:nvPr/>
        </p:nvSpPr>
        <p:spPr>
          <a:xfrm>
            <a:off x="4321031" y="7617480"/>
            <a:ext cx="12745416" cy="1661993"/>
          </a:xfrm>
          <a:prstGeom prst="rect">
            <a:avLst/>
          </a:prstGeom>
        </p:spPr>
        <p:txBody>
          <a:bodyPr wrap="square">
            <a:spAutoFit/>
          </a:bodyPr>
          <a:lstStyle/>
          <a:p>
            <a:endParaRPr lang="de-CH" sz="2800" b="1" dirty="0">
              <a:solidFill>
                <a:schemeClr val="bg1"/>
              </a:solidFill>
              <a:latin typeface="Source Sans Pro"/>
            </a:endParaRPr>
          </a:p>
          <a:p>
            <a:endParaRPr lang="de-CH" sz="2800" b="1" dirty="0">
              <a:solidFill>
                <a:schemeClr val="bg1"/>
              </a:solidFill>
              <a:latin typeface="Source Sans Pro"/>
            </a:endParaRPr>
          </a:p>
          <a:p>
            <a:r>
              <a:rPr lang="de-CH" sz="2800" b="1" dirty="0">
                <a:solidFill>
                  <a:schemeClr val="bg1"/>
                </a:solidFill>
                <a:latin typeface="Source Sans Pro"/>
              </a:rPr>
              <a:t>31</a:t>
            </a:r>
            <a:r>
              <a:rPr lang="de-CH" sz="2800" dirty="0">
                <a:solidFill>
                  <a:schemeClr val="bg1"/>
                </a:solidFill>
                <a:latin typeface="Source Sans Pro"/>
              </a:rPr>
              <a:t> leben in einem Haushalt mit 2 Personen,  </a:t>
            </a:r>
            <a:r>
              <a:rPr lang="de-CH" sz="2800" b="1" dirty="0">
                <a:solidFill>
                  <a:schemeClr val="bg1"/>
                </a:solidFill>
                <a:latin typeface="Source Sans Pro"/>
              </a:rPr>
              <a:t>16</a:t>
            </a:r>
            <a:r>
              <a:rPr lang="de-CH" sz="2800" dirty="0">
                <a:solidFill>
                  <a:schemeClr val="bg1"/>
                </a:solidFill>
                <a:latin typeface="Source Sans Pro"/>
              </a:rPr>
              <a:t> leben alleine.</a:t>
            </a:r>
          </a:p>
          <a:p>
            <a:endParaRPr lang="de-CH" b="1" dirty="0"/>
          </a:p>
        </p:txBody>
      </p:sp>
      <p:pic>
        <p:nvPicPr>
          <p:cNvPr id="5" name="Grafik 4">
            <a:extLst>
              <a:ext uri="{FF2B5EF4-FFF2-40B4-BE49-F238E27FC236}">
                <a16:creationId xmlns:a16="http://schemas.microsoft.com/office/drawing/2014/main" id="{CF1559F8-2629-41A2-ADF7-B45C828F65B3}"/>
              </a:ext>
            </a:extLst>
          </p:cNvPr>
          <p:cNvPicPr>
            <a:picLocks noChangeAspect="1"/>
          </p:cNvPicPr>
          <p:nvPr/>
        </p:nvPicPr>
        <p:blipFill>
          <a:blip r:embed="rId5"/>
          <a:stretch>
            <a:fillRect/>
          </a:stretch>
        </p:blipFill>
        <p:spPr>
          <a:xfrm>
            <a:off x="3906697" y="3097719"/>
            <a:ext cx="10027209" cy="5139997"/>
          </a:xfrm>
          <a:prstGeom prst="rect">
            <a:avLst/>
          </a:prstGeom>
        </p:spPr>
      </p:pic>
      <p:sp>
        <p:nvSpPr>
          <p:cNvPr id="10" name="Rechteck 9">
            <a:extLst>
              <a:ext uri="{FF2B5EF4-FFF2-40B4-BE49-F238E27FC236}">
                <a16:creationId xmlns:a16="http://schemas.microsoft.com/office/drawing/2014/main" id="{B443A148-F3BA-4C0F-BF84-059CB07CF0D8}"/>
              </a:ext>
            </a:extLst>
          </p:cNvPr>
          <p:cNvSpPr/>
          <p:nvPr/>
        </p:nvSpPr>
        <p:spPr>
          <a:xfrm>
            <a:off x="723286" y="1914899"/>
            <a:ext cx="5014514" cy="707886"/>
          </a:xfrm>
          <a:prstGeom prst="rect">
            <a:avLst/>
          </a:prstGeom>
        </p:spPr>
        <p:txBody>
          <a:bodyPr wrap="none">
            <a:spAutoFit/>
          </a:bodyPr>
          <a:lstStyle/>
          <a:p>
            <a:r>
              <a:rPr lang="de-CH" sz="4000" b="1" dirty="0">
                <a:solidFill>
                  <a:srgbClr val="BBCF00"/>
                </a:solidFill>
                <a:latin typeface="Source Sans Pro"/>
              </a:rPr>
              <a:t>Wer hat wen befragt?</a:t>
            </a:r>
          </a:p>
        </p:txBody>
      </p:sp>
    </p:spTree>
    <p:extLst>
      <p:ext uri="{BB962C8B-B14F-4D97-AF65-F5344CB8AC3E}">
        <p14:creationId xmlns:p14="http://schemas.microsoft.com/office/powerpoint/2010/main" val="12214657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0" y="-20640"/>
            <a:ext cx="18288000" cy="10307640"/>
          </a:xfrm>
          <a:prstGeom prst="rect">
            <a:avLst/>
          </a:prstGeom>
        </p:spPr>
      </p:pic>
      <p:pic>
        <p:nvPicPr>
          <p:cNvPr id="3" name="Picture 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3964752" y="20640"/>
            <a:ext cx="4323248" cy="2423111"/>
          </a:xfrm>
          <a:prstGeom prst="rect">
            <a:avLst/>
          </a:prstGeom>
        </p:spPr>
      </p:pic>
      <p:sp>
        <p:nvSpPr>
          <p:cNvPr id="8" name="TextBox 8"/>
          <p:cNvSpPr txBox="1"/>
          <p:nvPr/>
        </p:nvSpPr>
        <p:spPr>
          <a:xfrm>
            <a:off x="664264" y="7744399"/>
            <a:ext cx="14270936" cy="1524585"/>
          </a:xfrm>
          <a:prstGeom prst="rect">
            <a:avLst/>
          </a:prstGeom>
        </p:spPr>
        <p:txBody>
          <a:bodyPr wrap="square" lIns="0" tIns="0" rIns="0" bIns="0" rtlCol="0" anchor="t">
            <a:spAutoFit/>
          </a:bodyPr>
          <a:lstStyle/>
          <a:p>
            <a:pPr>
              <a:lnSpc>
                <a:spcPts val="5880"/>
              </a:lnSpc>
              <a:spcBef>
                <a:spcPct val="0"/>
              </a:spcBef>
            </a:pPr>
            <a:r>
              <a:rPr lang="en-US" sz="4400" b="1" dirty="0" err="1">
                <a:solidFill>
                  <a:srgbClr val="00726F"/>
                </a:solidFill>
                <a:latin typeface="Source Sans Pro"/>
              </a:rPr>
              <a:t>Auswertung</a:t>
            </a:r>
            <a:r>
              <a:rPr lang="en-US" sz="4400" b="1" dirty="0">
                <a:solidFill>
                  <a:srgbClr val="00726F"/>
                </a:solidFill>
                <a:latin typeface="Source Sans Pro"/>
              </a:rPr>
              <a:t>:</a:t>
            </a:r>
            <a:r>
              <a:rPr lang="en-US" sz="6000" b="1" dirty="0">
                <a:solidFill>
                  <a:srgbClr val="00726F"/>
                </a:solidFill>
                <a:latin typeface="Source Sans Pro"/>
              </a:rPr>
              <a:t> </a:t>
            </a:r>
          </a:p>
          <a:p>
            <a:pPr>
              <a:lnSpc>
                <a:spcPts val="5880"/>
              </a:lnSpc>
              <a:spcBef>
                <a:spcPct val="0"/>
              </a:spcBef>
            </a:pPr>
            <a:r>
              <a:rPr lang="en-US" sz="6000" b="1" dirty="0">
                <a:solidFill>
                  <a:srgbClr val="00726F"/>
                </a:solidFill>
                <a:latin typeface="Source Sans Pro"/>
              </a:rPr>
              <a:t>      </a:t>
            </a:r>
            <a:r>
              <a:rPr lang="en-US" sz="4800" b="1" dirty="0">
                <a:solidFill>
                  <a:srgbClr val="00726F"/>
                </a:solidFill>
                <a:latin typeface="Source Sans Pro"/>
              </a:rPr>
              <a:t>0</a:t>
            </a:r>
            <a:r>
              <a:rPr lang="en-US" sz="6000" b="1" dirty="0">
                <a:solidFill>
                  <a:srgbClr val="00726F"/>
                </a:solidFill>
                <a:latin typeface="Source Sans Pro"/>
              </a:rPr>
              <a:t>       </a:t>
            </a:r>
            <a:r>
              <a:rPr lang="en-US" sz="4800" b="1" dirty="0">
                <a:solidFill>
                  <a:srgbClr val="00726F"/>
                </a:solidFill>
                <a:latin typeface="Source Sans Pro"/>
              </a:rPr>
              <a:t>0</a:t>
            </a:r>
            <a:r>
              <a:rPr lang="en-US" sz="6000" b="1" dirty="0">
                <a:solidFill>
                  <a:srgbClr val="00726F"/>
                </a:solidFill>
                <a:latin typeface="Source Sans Pro"/>
              </a:rPr>
              <a:t>       </a:t>
            </a:r>
            <a:r>
              <a:rPr lang="en-US" sz="4800" b="1" dirty="0">
                <a:solidFill>
                  <a:srgbClr val="00726F"/>
                </a:solidFill>
                <a:latin typeface="Source Sans Pro"/>
              </a:rPr>
              <a:t>0</a:t>
            </a:r>
            <a:r>
              <a:rPr lang="en-US" sz="6000" b="1" dirty="0">
                <a:solidFill>
                  <a:srgbClr val="00726F"/>
                </a:solidFill>
                <a:latin typeface="Source Sans Pro"/>
              </a:rPr>
              <a:t>        </a:t>
            </a:r>
            <a:r>
              <a:rPr lang="en-US" sz="4800" b="1" dirty="0">
                <a:solidFill>
                  <a:srgbClr val="00726F"/>
                </a:solidFill>
                <a:latin typeface="Source Sans Pro"/>
              </a:rPr>
              <a:t>0</a:t>
            </a:r>
            <a:r>
              <a:rPr lang="en-US" sz="6000" b="1" dirty="0">
                <a:solidFill>
                  <a:srgbClr val="00726F"/>
                </a:solidFill>
                <a:latin typeface="Source Sans Pro"/>
              </a:rPr>
              <a:t>  </a:t>
            </a:r>
            <a:r>
              <a:rPr lang="en-US" sz="2400" b="1" dirty="0">
                <a:solidFill>
                  <a:srgbClr val="00726F"/>
                </a:solidFill>
                <a:latin typeface="Source Sans Pro"/>
              </a:rPr>
              <a:t> </a:t>
            </a:r>
            <a:r>
              <a:rPr lang="en-US" sz="6000" b="1" dirty="0">
                <a:solidFill>
                  <a:srgbClr val="00726F"/>
                </a:solidFill>
                <a:latin typeface="Source Sans Pro"/>
              </a:rPr>
              <a:t>    1      2      8     10    13    13</a:t>
            </a:r>
          </a:p>
        </p:txBody>
      </p:sp>
      <p:sp>
        <p:nvSpPr>
          <p:cNvPr id="9" name="TextBox 9"/>
          <p:cNvSpPr txBox="1"/>
          <p:nvPr/>
        </p:nvSpPr>
        <p:spPr>
          <a:xfrm>
            <a:off x="664264" y="683729"/>
            <a:ext cx="13300487" cy="2128147"/>
          </a:xfrm>
          <a:prstGeom prst="rect">
            <a:avLst/>
          </a:prstGeom>
        </p:spPr>
        <p:txBody>
          <a:bodyPr wrap="square" lIns="0" tIns="0" rIns="0" bIns="0" rtlCol="0" anchor="t">
            <a:spAutoFit/>
          </a:bodyPr>
          <a:lstStyle/>
          <a:p>
            <a:pPr>
              <a:lnSpc>
                <a:spcPts val="8499"/>
              </a:lnSpc>
            </a:pPr>
            <a:r>
              <a:rPr lang="de-CH" sz="6600" dirty="0">
                <a:solidFill>
                  <a:srgbClr val="00726F"/>
                </a:solidFill>
                <a:latin typeface="Source Sans Pro Bold"/>
              </a:rPr>
              <a:t>Wie wohl fühlen Sie sich </a:t>
            </a:r>
          </a:p>
          <a:p>
            <a:pPr>
              <a:lnSpc>
                <a:spcPts val="8499"/>
              </a:lnSpc>
            </a:pPr>
            <a:r>
              <a:rPr lang="de-CH" sz="6600" dirty="0">
                <a:solidFill>
                  <a:srgbClr val="00726F"/>
                </a:solidFill>
                <a:latin typeface="Source Sans Pro Bold"/>
              </a:rPr>
              <a:t>in Ihrer Gemeinde Stettlen?</a:t>
            </a:r>
          </a:p>
        </p:txBody>
      </p:sp>
      <p:pic>
        <p:nvPicPr>
          <p:cNvPr id="12" name="Grafik 11">
            <a:extLst>
              <a:ext uri="{FF2B5EF4-FFF2-40B4-BE49-F238E27FC236}">
                <a16:creationId xmlns:a16="http://schemas.microsoft.com/office/drawing/2014/main" id="{8A28FE71-FAD3-4902-9D3C-E2AA0420C90F}"/>
              </a:ext>
            </a:extLst>
          </p:cNvPr>
          <p:cNvPicPr>
            <a:picLocks noChangeAspect="1"/>
          </p:cNvPicPr>
          <p:nvPr/>
        </p:nvPicPr>
        <p:blipFill>
          <a:blip r:embed="rId5"/>
          <a:stretch>
            <a:fillRect/>
          </a:stretch>
        </p:blipFill>
        <p:spPr>
          <a:xfrm>
            <a:off x="664264" y="3099006"/>
            <a:ext cx="14460957" cy="4406694"/>
          </a:xfrm>
          <a:prstGeom prst="rect">
            <a:avLst/>
          </a:prstGeom>
        </p:spPr>
      </p:pic>
    </p:spTree>
    <p:extLst>
      <p:ext uri="{BB962C8B-B14F-4D97-AF65-F5344CB8AC3E}">
        <p14:creationId xmlns:p14="http://schemas.microsoft.com/office/powerpoint/2010/main" val="2634714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0" y="0"/>
            <a:ext cx="18288000" cy="10315247"/>
          </a:xfrm>
          <a:prstGeom prst="rect">
            <a:avLst/>
          </a:prstGeom>
        </p:spPr>
      </p:pic>
      <p:sp>
        <p:nvSpPr>
          <p:cNvPr id="7" name="TextBox 7">
            <a:extLst>
              <a:ext uri="{FF2B5EF4-FFF2-40B4-BE49-F238E27FC236}">
                <a16:creationId xmlns:a16="http://schemas.microsoft.com/office/drawing/2014/main" id="{6921CA6E-475A-45B7-860B-F0047572F866}"/>
              </a:ext>
            </a:extLst>
          </p:cNvPr>
          <p:cNvSpPr txBox="1"/>
          <p:nvPr/>
        </p:nvSpPr>
        <p:spPr>
          <a:xfrm>
            <a:off x="664265" y="8570661"/>
            <a:ext cx="16204045" cy="646331"/>
          </a:xfrm>
          <a:prstGeom prst="rect">
            <a:avLst/>
          </a:prstGeom>
        </p:spPr>
        <p:txBody>
          <a:bodyPr wrap="square" lIns="0" tIns="0" rIns="0" bIns="0" rtlCol="0" anchor="t">
            <a:spAutoFit/>
          </a:bodyPr>
          <a:lstStyle/>
          <a:p>
            <a:r>
              <a:rPr lang="de-CH" sz="4200" b="1" dirty="0">
                <a:solidFill>
                  <a:srgbClr val="00726F"/>
                </a:solidFill>
                <a:latin typeface="Source Sans Pro"/>
              </a:rPr>
              <a:t>Jede einzelne Aussage ist heute sichtbar.</a:t>
            </a:r>
            <a:endParaRPr lang="de-CH" sz="4200" dirty="0">
              <a:solidFill>
                <a:srgbClr val="00726F"/>
              </a:solidFill>
              <a:latin typeface="Source Sans Pro"/>
            </a:endParaRPr>
          </a:p>
        </p:txBody>
      </p:sp>
      <p:pic>
        <p:nvPicPr>
          <p:cNvPr id="3" name="Picture 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3964752" y="20640"/>
            <a:ext cx="4323248" cy="2423111"/>
          </a:xfrm>
          <a:prstGeom prst="rect">
            <a:avLst/>
          </a:prstGeom>
        </p:spPr>
      </p:pic>
      <p:sp>
        <p:nvSpPr>
          <p:cNvPr id="5" name="TextBox 5"/>
          <p:cNvSpPr txBox="1"/>
          <p:nvPr/>
        </p:nvSpPr>
        <p:spPr>
          <a:xfrm>
            <a:off x="664265" y="683729"/>
            <a:ext cx="12225888" cy="1038105"/>
          </a:xfrm>
          <a:prstGeom prst="rect">
            <a:avLst/>
          </a:prstGeom>
        </p:spPr>
        <p:txBody>
          <a:bodyPr lIns="0" tIns="0" rIns="0" bIns="0" rtlCol="0" anchor="t">
            <a:spAutoFit/>
          </a:bodyPr>
          <a:lstStyle/>
          <a:p>
            <a:pPr>
              <a:lnSpc>
                <a:spcPts val="8499"/>
              </a:lnSpc>
            </a:pPr>
            <a:r>
              <a:rPr lang="de-CH" sz="6600" dirty="0">
                <a:solidFill>
                  <a:srgbClr val="00726F"/>
                </a:solidFill>
                <a:latin typeface="Source Sans Pro Bold"/>
              </a:rPr>
              <a:t>Auswertung nach Themen</a:t>
            </a:r>
          </a:p>
        </p:txBody>
      </p:sp>
      <p:graphicFrame>
        <p:nvGraphicFramePr>
          <p:cNvPr id="8" name="Diagramm 7">
            <a:extLst>
              <a:ext uri="{FF2B5EF4-FFF2-40B4-BE49-F238E27FC236}">
                <a16:creationId xmlns:a16="http://schemas.microsoft.com/office/drawing/2014/main" id="{0674ED36-451D-40C1-9DD0-F9C4F4AACA66}"/>
              </a:ext>
            </a:extLst>
          </p:cNvPr>
          <p:cNvGraphicFramePr>
            <a:graphicFrameLocks/>
          </p:cNvGraphicFramePr>
          <p:nvPr>
            <p:extLst>
              <p:ext uri="{D42A27DB-BD31-4B8C-83A1-F6EECF244321}">
                <p14:modId xmlns:p14="http://schemas.microsoft.com/office/powerpoint/2010/main" val="3444683210"/>
              </p:ext>
            </p:extLst>
          </p:nvPr>
        </p:nvGraphicFramePr>
        <p:xfrm>
          <a:off x="664265" y="1729441"/>
          <a:ext cx="12800216" cy="679843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Tabelle 5">
            <a:extLst>
              <a:ext uri="{FF2B5EF4-FFF2-40B4-BE49-F238E27FC236}">
                <a16:creationId xmlns:a16="http://schemas.microsoft.com/office/drawing/2014/main" id="{C981F05B-5713-4B86-829E-5F830B86082A}"/>
              </a:ext>
            </a:extLst>
          </p:cNvPr>
          <p:cNvGraphicFramePr>
            <a:graphicFrameLocks noGrp="1"/>
          </p:cNvGraphicFramePr>
          <p:nvPr>
            <p:extLst>
              <p:ext uri="{D42A27DB-BD31-4B8C-83A1-F6EECF244321}">
                <p14:modId xmlns:p14="http://schemas.microsoft.com/office/powerpoint/2010/main" val="1065964672"/>
              </p:ext>
            </p:extLst>
          </p:nvPr>
        </p:nvGraphicFramePr>
        <p:xfrm>
          <a:off x="14221896" y="4230037"/>
          <a:ext cx="2699924" cy="2486025"/>
        </p:xfrm>
        <a:graphic>
          <a:graphicData uri="http://schemas.openxmlformats.org/drawingml/2006/table">
            <a:tbl>
              <a:tblPr>
                <a:tableStyleId>{5C22544A-7EE6-4342-B048-85BDC9FD1C3A}</a:tableStyleId>
              </a:tblPr>
              <a:tblGrid>
                <a:gridCol w="2699924">
                  <a:extLst>
                    <a:ext uri="{9D8B030D-6E8A-4147-A177-3AD203B41FA5}">
                      <a16:colId xmlns:a16="http://schemas.microsoft.com/office/drawing/2014/main" val="3079447246"/>
                    </a:ext>
                  </a:extLst>
                </a:gridCol>
              </a:tblGrid>
              <a:tr h="450001">
                <a:tc>
                  <a:txBody>
                    <a:bodyPr/>
                    <a:lstStyle/>
                    <a:p>
                      <a:pPr algn="ctr" fontAlgn="b"/>
                      <a:r>
                        <a:rPr lang="de-CH" sz="3200" b="1" u="none" strike="noStrike" dirty="0">
                          <a:solidFill>
                            <a:srgbClr val="92D050"/>
                          </a:solidFill>
                          <a:effectLst/>
                        </a:rPr>
                        <a:t>Positiv 143</a:t>
                      </a:r>
                      <a:endParaRPr lang="de-CH" sz="3200" b="1" i="0" u="none" strike="noStrike" dirty="0">
                        <a:solidFill>
                          <a:srgbClr val="92D050"/>
                        </a:solidFill>
                        <a:effectLst/>
                        <a:latin typeface="Calibri" panose="020F0502020204030204" pitchFamily="34" charset="0"/>
                      </a:endParaRPr>
                    </a:p>
                  </a:txBody>
                  <a:tcPr marL="9525" marR="9525" marT="9525" marB="0" anchor="b">
                    <a:solidFill>
                      <a:srgbClr val="EDECE5"/>
                    </a:solidFill>
                  </a:tcPr>
                </a:tc>
                <a:extLst>
                  <a:ext uri="{0D108BD9-81ED-4DB2-BD59-A6C34878D82A}">
                    <a16:rowId xmlns:a16="http://schemas.microsoft.com/office/drawing/2014/main" val="2654128626"/>
                  </a:ext>
                </a:extLst>
              </a:tr>
              <a:tr h="428573">
                <a:tc>
                  <a:txBody>
                    <a:bodyPr/>
                    <a:lstStyle/>
                    <a:p>
                      <a:pPr algn="ctr" fontAlgn="b"/>
                      <a:r>
                        <a:rPr lang="de-CH" sz="3200" b="1" u="none" strike="noStrike" dirty="0">
                          <a:solidFill>
                            <a:srgbClr val="C00000"/>
                          </a:solidFill>
                          <a:effectLst/>
                        </a:rPr>
                        <a:t>Negativ 117</a:t>
                      </a:r>
                      <a:endParaRPr lang="de-CH" sz="3200" b="1" i="0" u="none" strike="noStrike" dirty="0">
                        <a:solidFill>
                          <a:srgbClr val="C00000"/>
                        </a:solidFill>
                        <a:effectLst/>
                        <a:latin typeface="Calibri" panose="020F0502020204030204" pitchFamily="34" charset="0"/>
                      </a:endParaRPr>
                    </a:p>
                  </a:txBody>
                  <a:tcPr marL="9525" marR="9525" marT="9525" marB="0" anchor="b">
                    <a:solidFill>
                      <a:srgbClr val="EDECE5"/>
                    </a:solidFill>
                  </a:tcPr>
                </a:tc>
                <a:extLst>
                  <a:ext uri="{0D108BD9-81ED-4DB2-BD59-A6C34878D82A}">
                    <a16:rowId xmlns:a16="http://schemas.microsoft.com/office/drawing/2014/main" val="2431834844"/>
                  </a:ext>
                </a:extLst>
              </a:tr>
              <a:tr h="428573">
                <a:tc>
                  <a:txBody>
                    <a:bodyPr/>
                    <a:lstStyle/>
                    <a:p>
                      <a:pPr algn="ctr" fontAlgn="b"/>
                      <a:r>
                        <a:rPr lang="de-CH" sz="3200" b="1" u="none" strike="noStrike" dirty="0">
                          <a:solidFill>
                            <a:schemeClr val="tx2">
                              <a:lumMod val="60000"/>
                              <a:lumOff val="40000"/>
                            </a:schemeClr>
                          </a:solidFill>
                          <a:effectLst/>
                        </a:rPr>
                        <a:t>Visionen 65</a:t>
                      </a:r>
                      <a:endParaRPr lang="de-CH" sz="3200" b="1" i="0" u="none" strike="noStrike" dirty="0">
                        <a:solidFill>
                          <a:schemeClr val="tx2">
                            <a:lumMod val="60000"/>
                            <a:lumOff val="40000"/>
                          </a:schemeClr>
                        </a:solidFill>
                        <a:effectLst/>
                        <a:latin typeface="Calibri" panose="020F0502020204030204" pitchFamily="34" charset="0"/>
                      </a:endParaRPr>
                    </a:p>
                  </a:txBody>
                  <a:tcPr marL="9525" marR="9525" marT="9525" marB="0" anchor="b">
                    <a:solidFill>
                      <a:srgbClr val="EDECE5"/>
                    </a:solidFill>
                  </a:tcPr>
                </a:tc>
                <a:extLst>
                  <a:ext uri="{0D108BD9-81ED-4DB2-BD59-A6C34878D82A}">
                    <a16:rowId xmlns:a16="http://schemas.microsoft.com/office/drawing/2014/main" val="2059615814"/>
                  </a:ext>
                </a:extLst>
              </a:tr>
              <a:tr h="428573">
                <a:tc>
                  <a:txBody>
                    <a:bodyPr/>
                    <a:lstStyle/>
                    <a:p>
                      <a:pPr algn="ctr" fontAlgn="b"/>
                      <a:r>
                        <a:rPr lang="de-CH" sz="3200" b="1" u="none" strike="noStrike" dirty="0">
                          <a:solidFill>
                            <a:srgbClr val="FFFF00"/>
                          </a:solidFill>
                          <a:effectLst/>
                        </a:rPr>
                        <a:t>Ideen 66</a:t>
                      </a:r>
                      <a:endParaRPr lang="de-CH" sz="3200" b="1" i="0" u="none" strike="noStrike" dirty="0">
                        <a:solidFill>
                          <a:srgbClr val="FFFF00"/>
                        </a:solidFill>
                        <a:effectLst/>
                        <a:latin typeface="Calibri" panose="020F0502020204030204" pitchFamily="34" charset="0"/>
                      </a:endParaRPr>
                    </a:p>
                  </a:txBody>
                  <a:tcPr marL="9525" marR="9525" marT="9525" marB="0" anchor="b">
                    <a:solidFill>
                      <a:srgbClr val="EDECE5"/>
                    </a:solidFill>
                  </a:tcPr>
                </a:tc>
                <a:extLst>
                  <a:ext uri="{0D108BD9-81ED-4DB2-BD59-A6C34878D82A}">
                    <a16:rowId xmlns:a16="http://schemas.microsoft.com/office/drawing/2014/main" val="3712782239"/>
                  </a:ext>
                </a:extLst>
              </a:tr>
              <a:tr h="450001">
                <a:tc>
                  <a:txBody>
                    <a:bodyPr/>
                    <a:lstStyle/>
                    <a:p>
                      <a:pPr algn="ctr" fontAlgn="b"/>
                      <a:r>
                        <a:rPr lang="de-CH" sz="3200" b="1" u="none" strike="noStrike" dirty="0">
                          <a:solidFill>
                            <a:srgbClr val="919291"/>
                          </a:solidFill>
                          <a:effectLst/>
                        </a:rPr>
                        <a:t>Total 391</a:t>
                      </a:r>
                      <a:endParaRPr lang="de-CH" sz="3200" b="1" i="0" u="none" strike="noStrike" dirty="0">
                        <a:solidFill>
                          <a:srgbClr val="919291"/>
                        </a:solidFill>
                        <a:effectLst/>
                        <a:latin typeface="Calibri" panose="020F0502020204030204" pitchFamily="34" charset="0"/>
                      </a:endParaRPr>
                    </a:p>
                  </a:txBody>
                  <a:tcPr marL="9525" marR="9525" marT="9525" marB="0" anchor="b">
                    <a:solidFill>
                      <a:srgbClr val="EDECE5"/>
                    </a:solidFill>
                  </a:tcPr>
                </a:tc>
                <a:extLst>
                  <a:ext uri="{0D108BD9-81ED-4DB2-BD59-A6C34878D82A}">
                    <a16:rowId xmlns:a16="http://schemas.microsoft.com/office/drawing/2014/main" val="211406059"/>
                  </a:ext>
                </a:extLst>
              </a:tr>
            </a:tbl>
          </a:graphicData>
        </a:graphic>
      </p:graphicFrame>
    </p:spTree>
    <p:extLst>
      <p:ext uri="{BB962C8B-B14F-4D97-AF65-F5344CB8AC3E}">
        <p14:creationId xmlns:p14="http://schemas.microsoft.com/office/powerpoint/2010/main" val="3984942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Graphic spid="8"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36794" y="0"/>
            <a:ext cx="18324794" cy="10287000"/>
          </a:xfrm>
          <a:prstGeom prst="rect">
            <a:avLst/>
          </a:prstGeom>
        </p:spPr>
      </p:pic>
      <p:pic>
        <p:nvPicPr>
          <p:cNvPr id="3" name="Picture 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3964752" y="20640"/>
            <a:ext cx="4323248" cy="2423111"/>
          </a:xfrm>
          <a:prstGeom prst="rect">
            <a:avLst/>
          </a:prstGeom>
        </p:spPr>
      </p:pic>
      <p:sp>
        <p:nvSpPr>
          <p:cNvPr id="5" name="TextBox 5"/>
          <p:cNvSpPr txBox="1"/>
          <p:nvPr/>
        </p:nvSpPr>
        <p:spPr>
          <a:xfrm>
            <a:off x="582915" y="257872"/>
            <a:ext cx="7552972" cy="997966"/>
          </a:xfrm>
          <a:prstGeom prst="rect">
            <a:avLst/>
          </a:prstGeom>
        </p:spPr>
        <p:txBody>
          <a:bodyPr wrap="square" lIns="0" tIns="0" rIns="0" bIns="0" rtlCol="0" anchor="t">
            <a:spAutoFit/>
          </a:bodyPr>
          <a:lstStyle/>
          <a:p>
            <a:pPr>
              <a:lnSpc>
                <a:spcPts val="8499"/>
              </a:lnSpc>
            </a:pPr>
            <a:r>
              <a:rPr lang="de-CH" sz="5400" dirty="0">
                <a:solidFill>
                  <a:srgbClr val="00726F"/>
                </a:solidFill>
                <a:latin typeface="Source Sans Pro Bold"/>
              </a:rPr>
              <a:t>Wohnen und Wohnlage</a:t>
            </a:r>
          </a:p>
        </p:txBody>
      </p:sp>
      <p:sp>
        <p:nvSpPr>
          <p:cNvPr id="30" name="TextBox 5">
            <a:extLst>
              <a:ext uri="{FF2B5EF4-FFF2-40B4-BE49-F238E27FC236}">
                <a16:creationId xmlns:a16="http://schemas.microsoft.com/office/drawing/2014/main" id="{081400CF-134F-4C53-834A-F5F8193ADB37}"/>
              </a:ext>
            </a:extLst>
          </p:cNvPr>
          <p:cNvSpPr txBox="1"/>
          <p:nvPr/>
        </p:nvSpPr>
        <p:spPr>
          <a:xfrm>
            <a:off x="374563" y="1683704"/>
            <a:ext cx="4304941" cy="1723549"/>
          </a:xfrm>
          <a:prstGeom prst="rect">
            <a:avLst/>
          </a:prstGeom>
        </p:spPr>
        <p:txBody>
          <a:bodyPr wrap="square" lIns="0" tIns="0" rIns="0" bIns="0" rtlCol="0" anchor="t">
            <a:spAutoFit/>
          </a:bodyPr>
          <a:lstStyle/>
          <a:p>
            <a:pPr marL="457200" indent="-457200">
              <a:buFont typeface="Arial" panose="020B0604020202020204" pitchFamily="34" charset="0"/>
              <a:buChar char="•"/>
            </a:pPr>
            <a:endParaRPr lang="de-CH" sz="2800" dirty="0">
              <a:solidFill>
                <a:srgbClr val="C00000"/>
              </a:solidFill>
              <a:latin typeface="Source Sans Pro"/>
            </a:endParaRPr>
          </a:p>
          <a:p>
            <a:endParaRPr lang="de-CH" sz="2800" dirty="0">
              <a:solidFill>
                <a:srgbClr val="C00000"/>
              </a:solidFill>
              <a:latin typeface="Source Sans Pro"/>
            </a:endParaRPr>
          </a:p>
          <a:p>
            <a:endParaRPr lang="de-CH" sz="2800" dirty="0">
              <a:solidFill>
                <a:srgbClr val="00726F"/>
              </a:solidFill>
              <a:latin typeface="Source Sans Pro"/>
            </a:endParaRPr>
          </a:p>
          <a:p>
            <a:r>
              <a:rPr lang="en-US" sz="2800" dirty="0">
                <a:solidFill>
                  <a:srgbClr val="00726F"/>
                </a:solidFill>
                <a:latin typeface="Source Sans Pro"/>
              </a:rPr>
              <a:t> </a:t>
            </a:r>
          </a:p>
        </p:txBody>
      </p:sp>
      <p:sp>
        <p:nvSpPr>
          <p:cNvPr id="12" name="Rechteck 11">
            <a:extLst>
              <a:ext uri="{FF2B5EF4-FFF2-40B4-BE49-F238E27FC236}">
                <a16:creationId xmlns:a16="http://schemas.microsoft.com/office/drawing/2014/main" id="{87BACB32-922A-4503-AF89-D46C7F162D5D}"/>
              </a:ext>
            </a:extLst>
          </p:cNvPr>
          <p:cNvSpPr/>
          <p:nvPr/>
        </p:nvSpPr>
        <p:spPr>
          <a:xfrm>
            <a:off x="503040" y="1718406"/>
            <a:ext cx="6904901" cy="7971413"/>
          </a:xfrm>
          <a:prstGeom prst="rect">
            <a:avLst/>
          </a:prstGeom>
        </p:spPr>
        <p:txBody>
          <a:bodyPr wrap="square">
            <a:spAutoFit/>
          </a:bodyPr>
          <a:lstStyle/>
          <a:p>
            <a:r>
              <a:rPr lang="de-CH" sz="3200" dirty="0">
                <a:solidFill>
                  <a:srgbClr val="BBCF00"/>
                </a:solidFill>
                <a:latin typeface="Source Sans Pro Bold"/>
              </a:rPr>
              <a:t>positiv</a:t>
            </a:r>
            <a:endParaRPr lang="en-US" sz="3200" dirty="0">
              <a:solidFill>
                <a:srgbClr val="BBCF00"/>
              </a:solidFill>
              <a:latin typeface="Source Sans Pro Bold"/>
            </a:endParaRPr>
          </a:p>
          <a:p>
            <a:r>
              <a:rPr lang="de-CH" sz="3200" b="1" dirty="0">
                <a:solidFill>
                  <a:srgbClr val="007B48"/>
                </a:solidFill>
                <a:latin typeface="Source Sans Pro"/>
              </a:rPr>
              <a:t>Grosse Zufriedenheit </a:t>
            </a:r>
          </a:p>
          <a:p>
            <a:r>
              <a:rPr lang="de-CH" sz="3200" dirty="0">
                <a:solidFill>
                  <a:srgbClr val="007B48"/>
                </a:solidFill>
                <a:latin typeface="Source Sans Pro"/>
              </a:rPr>
              <a:t>Wohnlage und -qualität, Quartier, Dorf, ländlich und </a:t>
            </a:r>
            <a:r>
              <a:rPr lang="de-CH" sz="3200" dirty="0" err="1">
                <a:solidFill>
                  <a:srgbClr val="007B48"/>
                </a:solidFill>
                <a:latin typeface="Source Sans Pro"/>
              </a:rPr>
              <a:t>stadtnah</a:t>
            </a:r>
            <a:r>
              <a:rPr lang="de-CH" sz="3200" dirty="0">
                <a:solidFill>
                  <a:srgbClr val="007B48"/>
                </a:solidFill>
                <a:latin typeface="Source Sans Pro"/>
              </a:rPr>
              <a:t>. Naherholungsgebiet – Natur ringsum. </a:t>
            </a:r>
            <a:br>
              <a:rPr lang="de-CH" sz="3200" dirty="0">
                <a:solidFill>
                  <a:srgbClr val="007B48"/>
                </a:solidFill>
                <a:latin typeface="Source Sans Pro"/>
              </a:rPr>
            </a:br>
            <a:r>
              <a:rPr lang="de-CH" sz="3200" dirty="0">
                <a:solidFill>
                  <a:srgbClr val="007B48"/>
                </a:solidFill>
                <a:latin typeface="Source Sans Pro"/>
              </a:rPr>
              <a:t>Alters-/Pflegeheim im Dorf.</a:t>
            </a:r>
          </a:p>
          <a:p>
            <a:endParaRPr lang="de-CH" sz="3200" dirty="0">
              <a:solidFill>
                <a:srgbClr val="007B48"/>
              </a:solidFill>
              <a:latin typeface="Source Sans Pro"/>
            </a:endParaRPr>
          </a:p>
          <a:p>
            <a:r>
              <a:rPr lang="de-CH" sz="3200" b="1" dirty="0">
                <a:solidFill>
                  <a:srgbClr val="C00000"/>
                </a:solidFill>
                <a:latin typeface="Source Sans Pro"/>
              </a:rPr>
              <a:t>negativ</a:t>
            </a:r>
          </a:p>
          <a:p>
            <a:r>
              <a:rPr lang="de-CH" sz="3200" dirty="0">
                <a:solidFill>
                  <a:srgbClr val="007B48"/>
                </a:solidFill>
                <a:latin typeface="Source Sans Pro"/>
              </a:rPr>
              <a:t>Lage und Art der Wohnung nicht altersgerecht. Günstige Wohnungen fehlen. Spannungen zwischen </a:t>
            </a:r>
            <a:r>
              <a:rPr lang="de-CH" sz="3200" dirty="0" err="1">
                <a:solidFill>
                  <a:srgbClr val="007B48"/>
                </a:solidFill>
                <a:latin typeface="Source Sans Pro"/>
              </a:rPr>
              <a:t>Bernapark</a:t>
            </a:r>
            <a:r>
              <a:rPr lang="de-CH" sz="3200" dirty="0">
                <a:solidFill>
                  <a:srgbClr val="007B48"/>
                </a:solidFill>
                <a:latin typeface="Source Sans Pro"/>
              </a:rPr>
              <a:t> und Dorf. </a:t>
            </a:r>
          </a:p>
          <a:p>
            <a:r>
              <a:rPr lang="de-CH" sz="3200" dirty="0">
                <a:solidFill>
                  <a:srgbClr val="007B48"/>
                </a:solidFill>
                <a:latin typeface="Source Sans Pro"/>
              </a:rPr>
              <a:t>Steile Spaziergänge im Alter nicht mehr zugänglich. Kein Dorfkern. </a:t>
            </a:r>
            <a:br>
              <a:rPr lang="de-CH" sz="3200" dirty="0">
                <a:solidFill>
                  <a:srgbClr val="007B48"/>
                </a:solidFill>
                <a:latin typeface="Source Sans Pro"/>
              </a:rPr>
            </a:br>
            <a:r>
              <a:rPr lang="de-CH" sz="3200" b="1" dirty="0" err="1">
                <a:solidFill>
                  <a:srgbClr val="007B48"/>
                </a:solidFill>
                <a:latin typeface="Source Sans Pro"/>
              </a:rPr>
              <a:t>Worble</a:t>
            </a:r>
            <a:r>
              <a:rPr lang="de-CH" sz="3200" dirty="0">
                <a:solidFill>
                  <a:srgbClr val="007B48"/>
                </a:solidFill>
                <a:latin typeface="Source Sans Pro"/>
              </a:rPr>
              <a:t>: Nicht renaturiert, negative Beobachtungen bei </a:t>
            </a:r>
            <a:r>
              <a:rPr lang="de-CH" sz="3200" dirty="0" err="1">
                <a:solidFill>
                  <a:srgbClr val="007B48"/>
                </a:solidFill>
                <a:latin typeface="Source Sans Pro"/>
              </a:rPr>
              <a:t>Brätlistelle</a:t>
            </a:r>
            <a:r>
              <a:rPr lang="de-CH" sz="3200" dirty="0">
                <a:solidFill>
                  <a:srgbClr val="007B48"/>
                </a:solidFill>
                <a:latin typeface="Source Sans Pro"/>
              </a:rPr>
              <a:t>.</a:t>
            </a:r>
          </a:p>
        </p:txBody>
      </p:sp>
      <p:sp>
        <p:nvSpPr>
          <p:cNvPr id="8" name="Rechteck 7">
            <a:extLst>
              <a:ext uri="{FF2B5EF4-FFF2-40B4-BE49-F238E27FC236}">
                <a16:creationId xmlns:a16="http://schemas.microsoft.com/office/drawing/2014/main" id="{6A88DA27-4403-4660-A176-B914B01A8547}"/>
              </a:ext>
            </a:extLst>
          </p:cNvPr>
          <p:cNvSpPr/>
          <p:nvPr/>
        </p:nvSpPr>
        <p:spPr>
          <a:xfrm>
            <a:off x="10141074" y="1883759"/>
            <a:ext cx="7772363" cy="6986528"/>
          </a:xfrm>
          <a:prstGeom prst="rect">
            <a:avLst/>
          </a:prstGeom>
        </p:spPr>
        <p:txBody>
          <a:bodyPr wrap="square">
            <a:spAutoFit/>
          </a:bodyPr>
          <a:lstStyle/>
          <a:p>
            <a:r>
              <a:rPr lang="de-CH" sz="3200" dirty="0">
                <a:solidFill>
                  <a:srgbClr val="0070C0"/>
                </a:solidFill>
                <a:latin typeface="Source Sans Pro Bold"/>
              </a:rPr>
              <a:t>Vision</a:t>
            </a:r>
            <a:endParaRPr lang="en-US" sz="3200" dirty="0">
              <a:solidFill>
                <a:srgbClr val="0070C0"/>
              </a:solidFill>
              <a:latin typeface="Source Sans Pro Bold"/>
            </a:endParaRPr>
          </a:p>
          <a:p>
            <a:r>
              <a:rPr lang="de-CH" sz="3200" dirty="0">
                <a:solidFill>
                  <a:srgbClr val="007B48"/>
                </a:solidFill>
                <a:latin typeface="Source Sans Pro"/>
              </a:rPr>
              <a:t>Altersgerechte Wohnungen im Hotel Linde,  Wohnung verschieben ins Zentrum. </a:t>
            </a:r>
          </a:p>
          <a:p>
            <a:r>
              <a:rPr lang="de-CH" sz="3200" b="1" dirty="0" err="1">
                <a:solidFill>
                  <a:srgbClr val="007B48"/>
                </a:solidFill>
                <a:latin typeface="Source Sans Pro"/>
              </a:rPr>
              <a:t>Worble</a:t>
            </a:r>
            <a:r>
              <a:rPr lang="de-CH" sz="3200" b="1" dirty="0">
                <a:solidFill>
                  <a:srgbClr val="007B48"/>
                </a:solidFill>
                <a:latin typeface="Source Sans Pro"/>
              </a:rPr>
              <a:t>: </a:t>
            </a:r>
            <a:r>
              <a:rPr lang="de-CH" sz="3200" dirty="0">
                <a:solidFill>
                  <a:srgbClr val="007B48"/>
                </a:solidFill>
                <a:latin typeface="Source Sans Pro"/>
              </a:rPr>
              <a:t>Renaturieren, für Hunde attraktiver machen, Grill und Verweilplatz erstellen, Naturweiher, Badi mit Strand. </a:t>
            </a:r>
            <a:r>
              <a:rPr lang="de-CH" sz="3200" dirty="0" err="1">
                <a:solidFill>
                  <a:srgbClr val="007B48"/>
                </a:solidFill>
                <a:latin typeface="Source Sans Pro"/>
              </a:rPr>
              <a:t>Utzlenberg</a:t>
            </a:r>
            <a:r>
              <a:rPr lang="de-CH" sz="3200" dirty="0">
                <a:solidFill>
                  <a:srgbClr val="007B48"/>
                </a:solidFill>
                <a:latin typeface="Source Sans Pro"/>
              </a:rPr>
              <a:t> abtragen für einen Blick auf die Alpen.</a:t>
            </a:r>
          </a:p>
          <a:p>
            <a:endParaRPr lang="de-CH" sz="3200" dirty="0">
              <a:solidFill>
                <a:srgbClr val="007B48"/>
              </a:solidFill>
              <a:latin typeface="Source Sans Pro"/>
            </a:endParaRPr>
          </a:p>
          <a:p>
            <a:r>
              <a:rPr lang="de-CH" sz="3200" b="1" dirty="0">
                <a:solidFill>
                  <a:srgbClr val="FFED00"/>
                </a:solidFill>
                <a:highlight>
                  <a:srgbClr val="919291"/>
                </a:highlight>
                <a:latin typeface="Source Sans Pro"/>
              </a:rPr>
              <a:t>Ideen</a:t>
            </a:r>
          </a:p>
          <a:p>
            <a:r>
              <a:rPr lang="de-CH" sz="3200" dirty="0">
                <a:solidFill>
                  <a:srgbClr val="007B48"/>
                </a:solidFill>
                <a:latin typeface="Source Sans Pro"/>
              </a:rPr>
              <a:t>Verdichtetes Wohnen fördern, um Land zu sparen. </a:t>
            </a:r>
          </a:p>
          <a:p>
            <a:r>
              <a:rPr lang="de-CH" sz="3200" b="1" dirty="0" err="1">
                <a:solidFill>
                  <a:srgbClr val="007B48"/>
                </a:solidFill>
                <a:latin typeface="Source Sans Pro"/>
              </a:rPr>
              <a:t>Worble</a:t>
            </a:r>
            <a:r>
              <a:rPr lang="de-CH" sz="3200" b="1" dirty="0">
                <a:solidFill>
                  <a:srgbClr val="007B48"/>
                </a:solidFill>
                <a:latin typeface="Source Sans Pro"/>
              </a:rPr>
              <a:t>: </a:t>
            </a:r>
            <a:r>
              <a:rPr lang="de-CH" sz="3200" dirty="0">
                <a:solidFill>
                  <a:srgbClr val="007B48"/>
                </a:solidFill>
                <a:latin typeface="Source Sans Pro"/>
              </a:rPr>
              <a:t>Gras mähen, zugänglich machen. Für Hunde begrenzter Abschnitt stecken. </a:t>
            </a:r>
          </a:p>
          <a:p>
            <a:endParaRPr lang="de-CH" sz="3200" dirty="0">
              <a:solidFill>
                <a:srgbClr val="007B48"/>
              </a:solidFill>
              <a:latin typeface="Source Sans Pro"/>
            </a:endParaRPr>
          </a:p>
        </p:txBody>
      </p:sp>
      <p:pic>
        <p:nvPicPr>
          <p:cNvPr id="4" name="Grafik 3">
            <a:extLst>
              <a:ext uri="{FF2B5EF4-FFF2-40B4-BE49-F238E27FC236}">
                <a16:creationId xmlns:a16="http://schemas.microsoft.com/office/drawing/2014/main" id="{B41CCA6E-3F27-4E61-80FB-130ABF106FC7}"/>
              </a:ext>
            </a:extLst>
          </p:cNvPr>
          <p:cNvPicPr>
            <a:picLocks noChangeAspect="1"/>
          </p:cNvPicPr>
          <p:nvPr/>
        </p:nvPicPr>
        <p:blipFill>
          <a:blip r:embed="rId5"/>
          <a:stretch>
            <a:fillRect/>
          </a:stretch>
        </p:blipFill>
        <p:spPr>
          <a:xfrm>
            <a:off x="7487816" y="3407253"/>
            <a:ext cx="2448272" cy="4804502"/>
          </a:xfrm>
          <a:prstGeom prst="rect">
            <a:avLst/>
          </a:prstGeom>
        </p:spPr>
      </p:pic>
    </p:spTree>
    <p:extLst>
      <p:ext uri="{BB962C8B-B14F-4D97-AF65-F5344CB8AC3E}">
        <p14:creationId xmlns:p14="http://schemas.microsoft.com/office/powerpoint/2010/main" val="1976473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145032" y="-19630"/>
            <a:ext cx="18396238" cy="10347884"/>
          </a:xfrm>
          <a:prstGeom prst="rect">
            <a:avLst/>
          </a:prstGeom>
        </p:spPr>
      </p:pic>
      <p:pic>
        <p:nvPicPr>
          <p:cNvPr id="3" name="Picture 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3964752" y="20640"/>
            <a:ext cx="4323248" cy="2423111"/>
          </a:xfrm>
          <a:prstGeom prst="rect">
            <a:avLst/>
          </a:prstGeom>
        </p:spPr>
      </p:pic>
      <p:sp>
        <p:nvSpPr>
          <p:cNvPr id="5" name="TextBox 5"/>
          <p:cNvSpPr txBox="1"/>
          <p:nvPr/>
        </p:nvSpPr>
        <p:spPr>
          <a:xfrm>
            <a:off x="582915" y="257872"/>
            <a:ext cx="7552972" cy="2088007"/>
          </a:xfrm>
          <a:prstGeom prst="rect">
            <a:avLst/>
          </a:prstGeom>
        </p:spPr>
        <p:txBody>
          <a:bodyPr wrap="square" lIns="0" tIns="0" rIns="0" bIns="0" rtlCol="0" anchor="t">
            <a:spAutoFit/>
          </a:bodyPr>
          <a:lstStyle/>
          <a:p>
            <a:pPr>
              <a:lnSpc>
                <a:spcPts val="8499"/>
              </a:lnSpc>
            </a:pPr>
            <a:r>
              <a:rPr lang="de-CH" sz="5400" dirty="0">
                <a:solidFill>
                  <a:srgbClr val="00726F"/>
                </a:solidFill>
                <a:latin typeface="Source Sans Pro Bold"/>
              </a:rPr>
              <a:t>Stecknadelmethode</a:t>
            </a:r>
          </a:p>
          <a:p>
            <a:pPr>
              <a:lnSpc>
                <a:spcPts val="8499"/>
              </a:lnSpc>
            </a:pPr>
            <a:r>
              <a:rPr lang="de-CH" sz="5400" dirty="0">
                <a:solidFill>
                  <a:srgbClr val="BBCF00"/>
                </a:solidFill>
                <a:latin typeface="Source Sans Pro Bold"/>
              </a:rPr>
              <a:t>positiv</a:t>
            </a:r>
            <a:endParaRPr lang="en-US" sz="5400" dirty="0">
              <a:solidFill>
                <a:srgbClr val="BBCF00"/>
              </a:solidFill>
              <a:latin typeface="Source Sans Pro Bold"/>
            </a:endParaRPr>
          </a:p>
        </p:txBody>
      </p:sp>
      <p:sp>
        <p:nvSpPr>
          <p:cNvPr id="30" name="TextBox 5">
            <a:extLst>
              <a:ext uri="{FF2B5EF4-FFF2-40B4-BE49-F238E27FC236}">
                <a16:creationId xmlns:a16="http://schemas.microsoft.com/office/drawing/2014/main" id="{081400CF-134F-4C53-834A-F5F8193ADB37}"/>
              </a:ext>
            </a:extLst>
          </p:cNvPr>
          <p:cNvSpPr txBox="1"/>
          <p:nvPr/>
        </p:nvSpPr>
        <p:spPr>
          <a:xfrm>
            <a:off x="374563" y="1683704"/>
            <a:ext cx="4304941" cy="1723549"/>
          </a:xfrm>
          <a:prstGeom prst="rect">
            <a:avLst/>
          </a:prstGeom>
        </p:spPr>
        <p:txBody>
          <a:bodyPr wrap="square" lIns="0" tIns="0" rIns="0" bIns="0" rtlCol="0" anchor="t">
            <a:spAutoFit/>
          </a:bodyPr>
          <a:lstStyle/>
          <a:p>
            <a:pPr marL="457200" indent="-457200">
              <a:buFont typeface="Arial" panose="020B0604020202020204" pitchFamily="34" charset="0"/>
              <a:buChar char="•"/>
            </a:pPr>
            <a:endParaRPr lang="de-CH" sz="2800" dirty="0">
              <a:solidFill>
                <a:srgbClr val="C00000"/>
              </a:solidFill>
              <a:latin typeface="Source Sans Pro"/>
            </a:endParaRPr>
          </a:p>
          <a:p>
            <a:endParaRPr lang="de-CH" sz="2800" dirty="0">
              <a:solidFill>
                <a:srgbClr val="C00000"/>
              </a:solidFill>
              <a:latin typeface="Source Sans Pro"/>
            </a:endParaRPr>
          </a:p>
          <a:p>
            <a:endParaRPr lang="de-CH" sz="2800" dirty="0">
              <a:solidFill>
                <a:srgbClr val="00726F"/>
              </a:solidFill>
              <a:latin typeface="Source Sans Pro"/>
            </a:endParaRPr>
          </a:p>
          <a:p>
            <a:r>
              <a:rPr lang="en-US" sz="2800" dirty="0">
                <a:solidFill>
                  <a:srgbClr val="00726F"/>
                </a:solidFill>
                <a:latin typeface="Source Sans Pro"/>
              </a:rPr>
              <a:t> </a:t>
            </a:r>
          </a:p>
        </p:txBody>
      </p:sp>
      <p:pic>
        <p:nvPicPr>
          <p:cNvPr id="38" name="Grafik 37">
            <a:extLst>
              <a:ext uri="{FF2B5EF4-FFF2-40B4-BE49-F238E27FC236}">
                <a16:creationId xmlns:a16="http://schemas.microsoft.com/office/drawing/2014/main" id="{5CDDA48A-3678-4EAD-B025-90A71F14A0ED}"/>
              </a:ext>
            </a:extLst>
          </p:cNvPr>
          <p:cNvPicPr/>
          <p:nvPr/>
        </p:nvPicPr>
        <p:blipFill>
          <a:blip r:embed="rId5">
            <a:extLst>
              <a:ext uri="{28A0092B-C50C-407E-A947-70E740481C1C}">
                <a14:useLocalDpi xmlns:a14="http://schemas.microsoft.com/office/drawing/2010/main" val="0"/>
              </a:ext>
            </a:extLst>
          </a:blip>
          <a:stretch>
            <a:fillRect/>
          </a:stretch>
        </p:blipFill>
        <p:spPr>
          <a:xfrm>
            <a:off x="7916080" y="17135"/>
            <a:ext cx="10302297" cy="10246097"/>
          </a:xfrm>
          <a:prstGeom prst="rect">
            <a:avLst/>
          </a:prstGeom>
        </p:spPr>
      </p:pic>
      <p:sp>
        <p:nvSpPr>
          <p:cNvPr id="4" name="Rechteck 3">
            <a:extLst>
              <a:ext uri="{FF2B5EF4-FFF2-40B4-BE49-F238E27FC236}">
                <a16:creationId xmlns:a16="http://schemas.microsoft.com/office/drawing/2014/main" id="{F1490E7E-ECB6-4F28-8BF5-58B0B2CB9E6E}"/>
              </a:ext>
            </a:extLst>
          </p:cNvPr>
          <p:cNvSpPr/>
          <p:nvPr/>
        </p:nvSpPr>
        <p:spPr>
          <a:xfrm>
            <a:off x="8457348" y="3061984"/>
            <a:ext cx="1152128" cy="1080120"/>
          </a:xfrm>
          <a:prstGeom prst="rect">
            <a:avLst/>
          </a:prstGeom>
          <a:noFill/>
          <a:ln w="571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47" name="Rechteck 46">
            <a:extLst>
              <a:ext uri="{FF2B5EF4-FFF2-40B4-BE49-F238E27FC236}">
                <a16:creationId xmlns:a16="http://schemas.microsoft.com/office/drawing/2014/main" id="{9EE29B80-CC00-42E1-816C-AA08DEDD3D95}"/>
              </a:ext>
            </a:extLst>
          </p:cNvPr>
          <p:cNvSpPr/>
          <p:nvPr/>
        </p:nvSpPr>
        <p:spPr>
          <a:xfrm>
            <a:off x="17066249" y="3181234"/>
            <a:ext cx="1152128" cy="1818249"/>
          </a:xfrm>
          <a:prstGeom prst="rect">
            <a:avLst/>
          </a:prstGeom>
          <a:noFill/>
          <a:ln w="571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50" name="Rechteck 49">
            <a:extLst>
              <a:ext uri="{FF2B5EF4-FFF2-40B4-BE49-F238E27FC236}">
                <a16:creationId xmlns:a16="http://schemas.microsoft.com/office/drawing/2014/main" id="{03C9BB10-7854-46EB-848F-603DF4A835B3}"/>
              </a:ext>
            </a:extLst>
          </p:cNvPr>
          <p:cNvSpPr/>
          <p:nvPr/>
        </p:nvSpPr>
        <p:spPr>
          <a:xfrm>
            <a:off x="15840744" y="9031932"/>
            <a:ext cx="2410462" cy="1231301"/>
          </a:xfrm>
          <a:prstGeom prst="rect">
            <a:avLst/>
          </a:prstGeom>
          <a:noFill/>
          <a:ln w="571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52" name="Ellipse 51">
            <a:extLst>
              <a:ext uri="{FF2B5EF4-FFF2-40B4-BE49-F238E27FC236}">
                <a16:creationId xmlns:a16="http://schemas.microsoft.com/office/drawing/2014/main" id="{2E50152F-40B8-439B-9349-E05C911479F1}"/>
              </a:ext>
            </a:extLst>
          </p:cNvPr>
          <p:cNvSpPr/>
          <p:nvPr/>
        </p:nvSpPr>
        <p:spPr>
          <a:xfrm>
            <a:off x="9033412" y="2242555"/>
            <a:ext cx="1694764" cy="1061374"/>
          </a:xfrm>
          <a:prstGeom prst="ellipse">
            <a:avLst/>
          </a:prstGeom>
          <a:noFill/>
          <a:ln w="28575">
            <a:solidFill>
              <a:srgbClr val="007B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57" name="Ellipse 56">
            <a:extLst>
              <a:ext uri="{FF2B5EF4-FFF2-40B4-BE49-F238E27FC236}">
                <a16:creationId xmlns:a16="http://schemas.microsoft.com/office/drawing/2014/main" id="{1A1A2AF5-E73D-4AB1-AAE2-E81D15CF9E3E}"/>
              </a:ext>
            </a:extLst>
          </p:cNvPr>
          <p:cNvSpPr/>
          <p:nvPr/>
        </p:nvSpPr>
        <p:spPr>
          <a:xfrm>
            <a:off x="14315158" y="2981819"/>
            <a:ext cx="1694764" cy="1061374"/>
          </a:xfrm>
          <a:prstGeom prst="ellipse">
            <a:avLst/>
          </a:prstGeom>
          <a:noFill/>
          <a:ln w="28575">
            <a:solidFill>
              <a:srgbClr val="007B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58" name="Ellipse 57">
            <a:extLst>
              <a:ext uri="{FF2B5EF4-FFF2-40B4-BE49-F238E27FC236}">
                <a16:creationId xmlns:a16="http://schemas.microsoft.com/office/drawing/2014/main" id="{AF97EDA5-0A01-4B98-847C-EF220E8A810F}"/>
              </a:ext>
            </a:extLst>
          </p:cNvPr>
          <p:cNvSpPr/>
          <p:nvPr/>
        </p:nvSpPr>
        <p:spPr>
          <a:xfrm>
            <a:off x="8609938" y="1111053"/>
            <a:ext cx="9103013" cy="2232988"/>
          </a:xfrm>
          <a:prstGeom prst="ellipse">
            <a:avLst/>
          </a:prstGeom>
          <a:noFill/>
          <a:ln w="28575">
            <a:solidFill>
              <a:srgbClr val="007B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59" name="Ellipse 58">
            <a:extLst>
              <a:ext uri="{FF2B5EF4-FFF2-40B4-BE49-F238E27FC236}">
                <a16:creationId xmlns:a16="http://schemas.microsoft.com/office/drawing/2014/main" id="{DE3C0209-F123-4022-8ECA-4D19B2771FCF}"/>
              </a:ext>
            </a:extLst>
          </p:cNvPr>
          <p:cNvSpPr/>
          <p:nvPr/>
        </p:nvSpPr>
        <p:spPr>
          <a:xfrm>
            <a:off x="11466680" y="2305351"/>
            <a:ext cx="1694764" cy="1061374"/>
          </a:xfrm>
          <a:prstGeom prst="ellipse">
            <a:avLst/>
          </a:prstGeom>
          <a:noFill/>
          <a:ln w="28575">
            <a:solidFill>
              <a:srgbClr val="007B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2" name="Rechteck 11">
            <a:extLst>
              <a:ext uri="{FF2B5EF4-FFF2-40B4-BE49-F238E27FC236}">
                <a16:creationId xmlns:a16="http://schemas.microsoft.com/office/drawing/2014/main" id="{87BACB32-922A-4503-AF89-D46C7F162D5D}"/>
              </a:ext>
            </a:extLst>
          </p:cNvPr>
          <p:cNvSpPr/>
          <p:nvPr/>
        </p:nvSpPr>
        <p:spPr>
          <a:xfrm>
            <a:off x="503040" y="2695228"/>
            <a:ext cx="7156511" cy="7478970"/>
          </a:xfrm>
          <a:prstGeom prst="rect">
            <a:avLst/>
          </a:prstGeom>
        </p:spPr>
        <p:txBody>
          <a:bodyPr wrap="square">
            <a:spAutoFit/>
          </a:bodyPr>
          <a:lstStyle/>
          <a:p>
            <a:r>
              <a:rPr lang="de-CH" sz="3200" b="1" dirty="0">
                <a:solidFill>
                  <a:srgbClr val="007B48"/>
                </a:solidFill>
                <a:latin typeface="Source Sans Pro"/>
              </a:rPr>
              <a:t>Ergiebiger Naturraum</a:t>
            </a:r>
          </a:p>
          <a:p>
            <a:r>
              <a:rPr lang="de-CH" sz="2800" dirty="0">
                <a:solidFill>
                  <a:srgbClr val="007B48"/>
                </a:solidFill>
                <a:latin typeface="Source Sans Pro"/>
              </a:rPr>
              <a:t>Wald, Bach, Berg und Tal zum Verweilen und Spazieren.</a:t>
            </a:r>
          </a:p>
          <a:p>
            <a:r>
              <a:rPr lang="de-CH" sz="2800" dirty="0" err="1">
                <a:solidFill>
                  <a:srgbClr val="007B48"/>
                </a:solidFill>
                <a:latin typeface="Source Sans Pro"/>
              </a:rPr>
              <a:t>Schwandiwald</a:t>
            </a:r>
            <a:r>
              <a:rPr lang="de-CH" sz="2800" dirty="0">
                <a:solidFill>
                  <a:srgbClr val="007B48"/>
                </a:solidFill>
                <a:latin typeface="Source Sans Pro"/>
              </a:rPr>
              <a:t>, </a:t>
            </a:r>
            <a:r>
              <a:rPr lang="de-CH" sz="2800" dirty="0" err="1">
                <a:solidFill>
                  <a:srgbClr val="007B48"/>
                </a:solidFill>
                <a:latin typeface="Source Sans Pro"/>
              </a:rPr>
              <a:t>Hornusserhüsli</a:t>
            </a:r>
            <a:r>
              <a:rPr lang="de-CH" sz="2800" dirty="0">
                <a:solidFill>
                  <a:srgbClr val="007B48"/>
                </a:solidFill>
                <a:latin typeface="Source Sans Pro"/>
              </a:rPr>
              <a:t>, Flugbrunnen, </a:t>
            </a:r>
            <a:r>
              <a:rPr lang="de-CH" sz="2800" dirty="0" err="1">
                <a:solidFill>
                  <a:srgbClr val="007B48"/>
                </a:solidFill>
                <a:latin typeface="Source Sans Pro"/>
              </a:rPr>
              <a:t>Buechholzwald</a:t>
            </a:r>
            <a:r>
              <a:rPr lang="de-CH" sz="2800" dirty="0">
                <a:solidFill>
                  <a:srgbClr val="007B48"/>
                </a:solidFill>
                <a:latin typeface="Source Sans Pro"/>
              </a:rPr>
              <a:t>. </a:t>
            </a:r>
            <a:r>
              <a:rPr lang="de-CH" sz="2800" dirty="0" err="1">
                <a:solidFill>
                  <a:srgbClr val="007B48"/>
                </a:solidFill>
                <a:latin typeface="Source Sans Pro"/>
              </a:rPr>
              <a:t>Utzlebergwald</a:t>
            </a:r>
            <a:r>
              <a:rPr lang="de-CH" sz="2800" dirty="0">
                <a:solidFill>
                  <a:srgbClr val="007B48"/>
                </a:solidFill>
                <a:latin typeface="Source Sans Pro"/>
              </a:rPr>
              <a:t> – Region, </a:t>
            </a:r>
            <a:r>
              <a:rPr lang="de-CH" sz="2800" dirty="0" err="1">
                <a:solidFill>
                  <a:srgbClr val="007B48"/>
                </a:solidFill>
                <a:latin typeface="Source Sans Pro"/>
              </a:rPr>
              <a:t>Nüechtere</a:t>
            </a:r>
            <a:r>
              <a:rPr lang="de-CH" sz="2800" dirty="0">
                <a:solidFill>
                  <a:srgbClr val="007B48"/>
                </a:solidFill>
                <a:latin typeface="Source Sans Pro"/>
              </a:rPr>
              <a:t> Aussicht, </a:t>
            </a:r>
            <a:r>
              <a:rPr lang="de-CH" sz="2800" dirty="0" err="1">
                <a:solidFill>
                  <a:srgbClr val="007B48"/>
                </a:solidFill>
                <a:latin typeface="Source Sans Pro"/>
              </a:rPr>
              <a:t>Worble</a:t>
            </a:r>
            <a:r>
              <a:rPr lang="de-CH" sz="2800" dirty="0">
                <a:solidFill>
                  <a:srgbClr val="007B48"/>
                </a:solidFill>
                <a:latin typeface="Source Sans Pro"/>
              </a:rPr>
              <a:t> mit Bänkli, </a:t>
            </a:r>
            <a:r>
              <a:rPr lang="de-CH" sz="2800" dirty="0" err="1">
                <a:solidFill>
                  <a:srgbClr val="007B48"/>
                </a:solidFill>
                <a:latin typeface="Source Sans Pro"/>
              </a:rPr>
              <a:t>Brätlistelle</a:t>
            </a:r>
            <a:r>
              <a:rPr lang="de-CH" sz="2800" dirty="0">
                <a:solidFill>
                  <a:srgbClr val="007B48"/>
                </a:solidFill>
                <a:latin typeface="Source Sans Pro"/>
              </a:rPr>
              <a:t>, Brüggli, Moos, Rüti, </a:t>
            </a:r>
            <a:r>
              <a:rPr lang="de-CH" sz="2800" dirty="0" err="1">
                <a:solidFill>
                  <a:srgbClr val="007B48"/>
                </a:solidFill>
                <a:latin typeface="Source Sans Pro"/>
              </a:rPr>
              <a:t>Äschi</a:t>
            </a:r>
            <a:r>
              <a:rPr lang="de-CH" sz="2800" dirty="0">
                <a:solidFill>
                  <a:srgbClr val="007B48"/>
                </a:solidFill>
                <a:latin typeface="Source Sans Pro"/>
              </a:rPr>
              <a:t>,  </a:t>
            </a:r>
            <a:r>
              <a:rPr lang="de-CH" sz="2800" dirty="0" err="1">
                <a:solidFill>
                  <a:srgbClr val="007B48"/>
                </a:solidFill>
                <a:latin typeface="Source Sans Pro"/>
              </a:rPr>
              <a:t>Höhenrad</a:t>
            </a:r>
            <a:r>
              <a:rPr lang="de-CH" sz="2800" dirty="0">
                <a:solidFill>
                  <a:srgbClr val="007B48"/>
                </a:solidFill>
                <a:latin typeface="Source Sans Pro"/>
              </a:rPr>
              <a:t>. Feuerwehrweiher.</a:t>
            </a:r>
          </a:p>
          <a:p>
            <a:r>
              <a:rPr lang="de-CH" sz="2800" b="1" dirty="0">
                <a:solidFill>
                  <a:srgbClr val="007B48"/>
                </a:solidFill>
                <a:latin typeface="Source Sans Pro"/>
              </a:rPr>
              <a:t>Schönes Dorf mit Dorfkern</a:t>
            </a:r>
            <a:endParaRPr lang="de-CH" sz="2800" dirty="0">
              <a:solidFill>
                <a:srgbClr val="007B48"/>
              </a:solidFill>
              <a:latin typeface="Source Sans Pro"/>
            </a:endParaRPr>
          </a:p>
          <a:p>
            <a:r>
              <a:rPr lang="de-CH" sz="2800" dirty="0">
                <a:solidFill>
                  <a:srgbClr val="007B48"/>
                </a:solidFill>
                <a:latin typeface="Source Sans Pro"/>
              </a:rPr>
              <a:t>Altes Stettlen, mit schöner Kirche, </a:t>
            </a:r>
            <a:r>
              <a:rPr lang="de-CH" sz="2800" dirty="0" err="1">
                <a:solidFill>
                  <a:srgbClr val="007B48"/>
                </a:solidFill>
                <a:latin typeface="Source Sans Pro"/>
              </a:rPr>
              <a:t>Gärtli</a:t>
            </a:r>
            <a:r>
              <a:rPr lang="de-CH" sz="2800" dirty="0">
                <a:solidFill>
                  <a:srgbClr val="007B48"/>
                </a:solidFill>
                <a:latin typeface="Source Sans Pro"/>
              </a:rPr>
              <a:t>, Begegnungsort, </a:t>
            </a:r>
            <a:r>
              <a:rPr lang="de-CH" sz="2800" dirty="0" err="1">
                <a:solidFill>
                  <a:srgbClr val="007B48"/>
                </a:solidFill>
                <a:latin typeface="Source Sans Pro"/>
              </a:rPr>
              <a:t>Bouleplatz</a:t>
            </a:r>
            <a:r>
              <a:rPr lang="de-CH" sz="2800" dirty="0">
                <a:solidFill>
                  <a:srgbClr val="007B48"/>
                </a:solidFill>
                <a:latin typeface="Source Sans Pro"/>
              </a:rPr>
              <a:t>, Bäume, Rundweg Gartenstrasse,  Friedhof. Altersheim ins Dorf eingebunden.</a:t>
            </a:r>
            <a:br>
              <a:rPr lang="de-CH" sz="2800" dirty="0">
                <a:solidFill>
                  <a:srgbClr val="007B48"/>
                </a:solidFill>
                <a:latin typeface="Source Sans Pro"/>
              </a:rPr>
            </a:br>
            <a:r>
              <a:rPr lang="de-CH" sz="2800" dirty="0">
                <a:solidFill>
                  <a:srgbClr val="007B48"/>
                </a:solidFill>
                <a:latin typeface="Source Sans Pro"/>
              </a:rPr>
              <a:t>C/4 neue ‘Grüneck’, Brocki–Treffpunkt. Durchs Dorf vereinzelt schöne Häuser und Bänkli</a:t>
            </a:r>
            <a:r>
              <a:rPr lang="de-CH" sz="3200" dirty="0">
                <a:solidFill>
                  <a:srgbClr val="007B48"/>
                </a:solidFill>
                <a:latin typeface="Source Sans Pro"/>
              </a:rPr>
              <a:t>. </a:t>
            </a:r>
            <a:r>
              <a:rPr lang="de-CH" sz="2800" dirty="0">
                <a:solidFill>
                  <a:srgbClr val="007B48"/>
                </a:solidFill>
                <a:latin typeface="Source Sans Pro"/>
              </a:rPr>
              <a:t>Mühle</a:t>
            </a:r>
            <a:r>
              <a:rPr lang="de-CH" sz="3200" dirty="0">
                <a:solidFill>
                  <a:srgbClr val="007B48"/>
                </a:solidFill>
                <a:latin typeface="Source Sans Pro"/>
              </a:rPr>
              <a:t> </a:t>
            </a:r>
            <a:r>
              <a:rPr lang="de-CH" sz="2800" dirty="0" err="1">
                <a:solidFill>
                  <a:srgbClr val="007B48"/>
                </a:solidFill>
                <a:latin typeface="Source Sans Pro"/>
              </a:rPr>
              <a:t>Deisswil</a:t>
            </a:r>
            <a:r>
              <a:rPr lang="de-CH" sz="2800" dirty="0">
                <a:solidFill>
                  <a:srgbClr val="007B48"/>
                </a:solidFill>
                <a:latin typeface="Source Sans Pro"/>
              </a:rPr>
              <a:t>. </a:t>
            </a:r>
            <a:r>
              <a:rPr lang="de-CH" sz="2800" dirty="0" err="1">
                <a:solidFill>
                  <a:srgbClr val="007B48"/>
                </a:solidFill>
                <a:latin typeface="Source Sans Pro"/>
              </a:rPr>
              <a:t>Bernapark</a:t>
            </a:r>
            <a:r>
              <a:rPr lang="de-CH" sz="2800" dirty="0">
                <a:solidFill>
                  <a:srgbClr val="007B48"/>
                </a:solidFill>
                <a:latin typeface="Source Sans Pro"/>
              </a:rPr>
              <a:t>.</a:t>
            </a:r>
            <a:endParaRPr lang="de-CH" sz="2400" dirty="0"/>
          </a:p>
          <a:p>
            <a:endParaRPr lang="de-CH" sz="2400" dirty="0">
              <a:solidFill>
                <a:srgbClr val="007B48"/>
              </a:solidFill>
              <a:latin typeface="Source Sans Pro"/>
            </a:endParaRPr>
          </a:p>
        </p:txBody>
      </p:sp>
      <p:sp>
        <p:nvSpPr>
          <p:cNvPr id="60" name="Ellipse 59">
            <a:extLst>
              <a:ext uri="{FF2B5EF4-FFF2-40B4-BE49-F238E27FC236}">
                <a16:creationId xmlns:a16="http://schemas.microsoft.com/office/drawing/2014/main" id="{14CC5C8C-5B63-4EF7-9691-89719E0BE87E}"/>
              </a:ext>
            </a:extLst>
          </p:cNvPr>
          <p:cNvSpPr/>
          <p:nvPr/>
        </p:nvSpPr>
        <p:spPr>
          <a:xfrm rot="1198849">
            <a:off x="10535608" y="5544091"/>
            <a:ext cx="7838867" cy="1544329"/>
          </a:xfrm>
          <a:prstGeom prst="ellipse">
            <a:avLst/>
          </a:prstGeom>
          <a:noFill/>
          <a:ln w="28575">
            <a:solidFill>
              <a:srgbClr val="007B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61" name="Ellipse 60">
            <a:extLst>
              <a:ext uri="{FF2B5EF4-FFF2-40B4-BE49-F238E27FC236}">
                <a16:creationId xmlns:a16="http://schemas.microsoft.com/office/drawing/2014/main" id="{FB1545C3-1C3A-4969-8254-DBA3629478FB}"/>
              </a:ext>
            </a:extLst>
          </p:cNvPr>
          <p:cNvSpPr/>
          <p:nvPr/>
        </p:nvSpPr>
        <p:spPr>
          <a:xfrm>
            <a:off x="8736708" y="5650181"/>
            <a:ext cx="9103013" cy="4401749"/>
          </a:xfrm>
          <a:prstGeom prst="ellipse">
            <a:avLst/>
          </a:prstGeom>
          <a:noFill/>
          <a:ln w="28575">
            <a:solidFill>
              <a:srgbClr val="007B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62" name="Ellipse 61">
            <a:extLst>
              <a:ext uri="{FF2B5EF4-FFF2-40B4-BE49-F238E27FC236}">
                <a16:creationId xmlns:a16="http://schemas.microsoft.com/office/drawing/2014/main" id="{65C9D4DC-F422-4F4A-BD33-539FE83FD52C}"/>
              </a:ext>
            </a:extLst>
          </p:cNvPr>
          <p:cNvSpPr/>
          <p:nvPr/>
        </p:nvSpPr>
        <p:spPr>
          <a:xfrm>
            <a:off x="12672392" y="4188283"/>
            <a:ext cx="866680" cy="853459"/>
          </a:xfrm>
          <a:prstGeom prst="ellipse">
            <a:avLst/>
          </a:prstGeom>
          <a:noFill/>
          <a:ln w="28575">
            <a:solidFill>
              <a:srgbClr val="007B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63" name="Ellipse 62">
            <a:extLst>
              <a:ext uri="{FF2B5EF4-FFF2-40B4-BE49-F238E27FC236}">
                <a16:creationId xmlns:a16="http://schemas.microsoft.com/office/drawing/2014/main" id="{5B1B6242-65C2-460F-8BDB-D35B50A402E7}"/>
              </a:ext>
            </a:extLst>
          </p:cNvPr>
          <p:cNvSpPr/>
          <p:nvPr/>
        </p:nvSpPr>
        <p:spPr>
          <a:xfrm>
            <a:off x="15840744" y="2651835"/>
            <a:ext cx="1445312" cy="1293485"/>
          </a:xfrm>
          <a:prstGeom prst="ellipse">
            <a:avLst/>
          </a:prstGeom>
          <a:noFill/>
          <a:ln w="28575">
            <a:solidFill>
              <a:srgbClr val="007B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65" name="Ellipse 64">
            <a:extLst>
              <a:ext uri="{FF2B5EF4-FFF2-40B4-BE49-F238E27FC236}">
                <a16:creationId xmlns:a16="http://schemas.microsoft.com/office/drawing/2014/main" id="{8FC30996-0D1C-4E31-A3AB-2B26B576F322}"/>
              </a:ext>
            </a:extLst>
          </p:cNvPr>
          <p:cNvSpPr/>
          <p:nvPr/>
        </p:nvSpPr>
        <p:spPr>
          <a:xfrm>
            <a:off x="9864080" y="3695995"/>
            <a:ext cx="1152128" cy="1061374"/>
          </a:xfrm>
          <a:prstGeom prst="ellipse">
            <a:avLst/>
          </a:prstGeom>
          <a:noFill/>
          <a:ln w="28575">
            <a:solidFill>
              <a:srgbClr val="007B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66" name="Ellipse 65">
            <a:extLst>
              <a:ext uri="{FF2B5EF4-FFF2-40B4-BE49-F238E27FC236}">
                <a16:creationId xmlns:a16="http://schemas.microsoft.com/office/drawing/2014/main" id="{683B9EFE-684A-4D80-9A90-44E1F7CE923A}"/>
              </a:ext>
            </a:extLst>
          </p:cNvPr>
          <p:cNvSpPr/>
          <p:nvPr/>
        </p:nvSpPr>
        <p:spPr>
          <a:xfrm>
            <a:off x="11688072" y="3540177"/>
            <a:ext cx="4951281" cy="1674601"/>
          </a:xfrm>
          <a:prstGeom prst="ellipse">
            <a:avLst/>
          </a:prstGeom>
          <a:noFill/>
          <a:ln w="28575">
            <a:solidFill>
              <a:srgbClr val="007B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3897503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48746" y="0"/>
            <a:ext cx="18361024" cy="10328076"/>
          </a:xfrm>
          <a:prstGeom prst="rect">
            <a:avLst/>
          </a:prstGeom>
        </p:spPr>
      </p:pic>
      <p:pic>
        <p:nvPicPr>
          <p:cNvPr id="3" name="Picture 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3964752" y="20640"/>
            <a:ext cx="4323248" cy="2423111"/>
          </a:xfrm>
          <a:prstGeom prst="rect">
            <a:avLst/>
          </a:prstGeom>
        </p:spPr>
      </p:pic>
      <p:sp>
        <p:nvSpPr>
          <p:cNvPr id="5" name="TextBox 5"/>
          <p:cNvSpPr txBox="1"/>
          <p:nvPr/>
        </p:nvSpPr>
        <p:spPr>
          <a:xfrm>
            <a:off x="582915" y="257872"/>
            <a:ext cx="7552972" cy="2088007"/>
          </a:xfrm>
          <a:prstGeom prst="rect">
            <a:avLst/>
          </a:prstGeom>
        </p:spPr>
        <p:txBody>
          <a:bodyPr wrap="square" lIns="0" tIns="0" rIns="0" bIns="0" rtlCol="0" anchor="t">
            <a:spAutoFit/>
          </a:bodyPr>
          <a:lstStyle/>
          <a:p>
            <a:pPr>
              <a:lnSpc>
                <a:spcPts val="8499"/>
              </a:lnSpc>
            </a:pPr>
            <a:r>
              <a:rPr lang="de-CH" sz="5400" dirty="0">
                <a:solidFill>
                  <a:srgbClr val="00726F"/>
                </a:solidFill>
                <a:latin typeface="Source Sans Pro Bold"/>
              </a:rPr>
              <a:t>Stecknadelmethode</a:t>
            </a:r>
          </a:p>
          <a:p>
            <a:pPr>
              <a:lnSpc>
                <a:spcPts val="8499"/>
              </a:lnSpc>
            </a:pPr>
            <a:r>
              <a:rPr lang="de-CH" sz="5400" dirty="0">
                <a:solidFill>
                  <a:srgbClr val="C00000"/>
                </a:solidFill>
                <a:latin typeface="Source Sans Pro Bold"/>
              </a:rPr>
              <a:t>negativ</a:t>
            </a:r>
            <a:endParaRPr lang="en-US" sz="5400" dirty="0">
              <a:solidFill>
                <a:srgbClr val="C00000"/>
              </a:solidFill>
              <a:latin typeface="Source Sans Pro Bold"/>
            </a:endParaRPr>
          </a:p>
        </p:txBody>
      </p:sp>
      <p:sp>
        <p:nvSpPr>
          <p:cNvPr id="30" name="TextBox 5">
            <a:extLst>
              <a:ext uri="{FF2B5EF4-FFF2-40B4-BE49-F238E27FC236}">
                <a16:creationId xmlns:a16="http://schemas.microsoft.com/office/drawing/2014/main" id="{081400CF-134F-4C53-834A-F5F8193ADB37}"/>
              </a:ext>
            </a:extLst>
          </p:cNvPr>
          <p:cNvSpPr txBox="1"/>
          <p:nvPr/>
        </p:nvSpPr>
        <p:spPr>
          <a:xfrm>
            <a:off x="374563" y="1683704"/>
            <a:ext cx="4304941" cy="1723549"/>
          </a:xfrm>
          <a:prstGeom prst="rect">
            <a:avLst/>
          </a:prstGeom>
        </p:spPr>
        <p:txBody>
          <a:bodyPr wrap="square" lIns="0" tIns="0" rIns="0" bIns="0" rtlCol="0" anchor="t">
            <a:spAutoFit/>
          </a:bodyPr>
          <a:lstStyle/>
          <a:p>
            <a:pPr marL="457200" indent="-457200">
              <a:buFont typeface="Arial" panose="020B0604020202020204" pitchFamily="34" charset="0"/>
              <a:buChar char="•"/>
            </a:pPr>
            <a:endParaRPr lang="de-CH" sz="2800" dirty="0">
              <a:solidFill>
                <a:srgbClr val="C00000"/>
              </a:solidFill>
              <a:latin typeface="Source Sans Pro"/>
            </a:endParaRPr>
          </a:p>
          <a:p>
            <a:endParaRPr lang="de-CH" sz="2800" dirty="0">
              <a:solidFill>
                <a:srgbClr val="C00000"/>
              </a:solidFill>
              <a:latin typeface="Source Sans Pro"/>
            </a:endParaRPr>
          </a:p>
          <a:p>
            <a:endParaRPr lang="de-CH" sz="2800" dirty="0">
              <a:solidFill>
                <a:srgbClr val="00726F"/>
              </a:solidFill>
              <a:latin typeface="Source Sans Pro"/>
            </a:endParaRPr>
          </a:p>
          <a:p>
            <a:r>
              <a:rPr lang="en-US" sz="2800" dirty="0">
                <a:solidFill>
                  <a:srgbClr val="00726F"/>
                </a:solidFill>
                <a:latin typeface="Source Sans Pro"/>
              </a:rPr>
              <a:t> </a:t>
            </a:r>
          </a:p>
        </p:txBody>
      </p:sp>
      <p:pic>
        <p:nvPicPr>
          <p:cNvPr id="38" name="Grafik 37">
            <a:extLst>
              <a:ext uri="{FF2B5EF4-FFF2-40B4-BE49-F238E27FC236}">
                <a16:creationId xmlns:a16="http://schemas.microsoft.com/office/drawing/2014/main" id="{5CDDA48A-3678-4EAD-B025-90A71F14A0ED}"/>
              </a:ext>
            </a:extLst>
          </p:cNvPr>
          <p:cNvPicPr/>
          <p:nvPr/>
        </p:nvPicPr>
        <p:blipFill>
          <a:blip r:embed="rId5">
            <a:extLst>
              <a:ext uri="{28A0092B-C50C-407E-A947-70E740481C1C}">
                <a14:useLocalDpi xmlns:a14="http://schemas.microsoft.com/office/drawing/2010/main" val="0"/>
              </a:ext>
            </a:extLst>
          </a:blip>
          <a:stretch>
            <a:fillRect/>
          </a:stretch>
        </p:blipFill>
        <p:spPr>
          <a:xfrm>
            <a:off x="7916080" y="17135"/>
            <a:ext cx="10302297" cy="10246097"/>
          </a:xfrm>
          <a:prstGeom prst="rect">
            <a:avLst/>
          </a:prstGeom>
        </p:spPr>
      </p:pic>
      <p:sp>
        <p:nvSpPr>
          <p:cNvPr id="52" name="Ellipse 51">
            <a:extLst>
              <a:ext uri="{FF2B5EF4-FFF2-40B4-BE49-F238E27FC236}">
                <a16:creationId xmlns:a16="http://schemas.microsoft.com/office/drawing/2014/main" id="{2E50152F-40B8-439B-9349-E05C911479F1}"/>
              </a:ext>
            </a:extLst>
          </p:cNvPr>
          <p:cNvSpPr/>
          <p:nvPr/>
        </p:nvSpPr>
        <p:spPr>
          <a:xfrm>
            <a:off x="14595398" y="4223606"/>
            <a:ext cx="1245345" cy="1061374"/>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57" name="Ellipse 56">
            <a:extLst>
              <a:ext uri="{FF2B5EF4-FFF2-40B4-BE49-F238E27FC236}">
                <a16:creationId xmlns:a16="http://schemas.microsoft.com/office/drawing/2014/main" id="{1A1A2AF5-E73D-4AB1-AAE2-E81D15CF9E3E}"/>
              </a:ext>
            </a:extLst>
          </p:cNvPr>
          <p:cNvSpPr/>
          <p:nvPr/>
        </p:nvSpPr>
        <p:spPr>
          <a:xfrm>
            <a:off x="14315158" y="2981819"/>
            <a:ext cx="1694764" cy="1061374"/>
          </a:xfrm>
          <a:prstGeom prst="ellipse">
            <a:avLst/>
          </a:prstGeom>
          <a:noFill/>
          <a:ln w="28575">
            <a:solidFill>
              <a:srgbClr val="007B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2" name="Rechteck 11">
            <a:extLst>
              <a:ext uri="{FF2B5EF4-FFF2-40B4-BE49-F238E27FC236}">
                <a16:creationId xmlns:a16="http://schemas.microsoft.com/office/drawing/2014/main" id="{87BACB32-922A-4503-AF89-D46C7F162D5D}"/>
              </a:ext>
            </a:extLst>
          </p:cNvPr>
          <p:cNvSpPr/>
          <p:nvPr/>
        </p:nvSpPr>
        <p:spPr>
          <a:xfrm>
            <a:off x="520973" y="2651835"/>
            <a:ext cx="7156511" cy="6001643"/>
          </a:xfrm>
          <a:prstGeom prst="rect">
            <a:avLst/>
          </a:prstGeom>
        </p:spPr>
        <p:txBody>
          <a:bodyPr wrap="square">
            <a:spAutoFit/>
          </a:bodyPr>
          <a:lstStyle/>
          <a:p>
            <a:r>
              <a:rPr lang="de-CH" sz="2400" b="1" dirty="0">
                <a:solidFill>
                  <a:srgbClr val="C00000"/>
                </a:solidFill>
                <a:latin typeface="Source Sans Pro"/>
              </a:rPr>
              <a:t>Gewässer:</a:t>
            </a:r>
            <a:r>
              <a:rPr lang="de-CH" sz="2400" dirty="0">
                <a:solidFill>
                  <a:srgbClr val="007B48"/>
                </a:solidFill>
                <a:latin typeface="Source Sans Pro"/>
              </a:rPr>
              <a:t> Nicht renaturierte </a:t>
            </a:r>
            <a:r>
              <a:rPr lang="de-CH" sz="2400" dirty="0" err="1">
                <a:solidFill>
                  <a:srgbClr val="007B48"/>
                </a:solidFill>
                <a:latin typeface="Source Sans Pro"/>
              </a:rPr>
              <a:t>Worble</a:t>
            </a:r>
            <a:r>
              <a:rPr lang="de-CH" sz="2400" dirty="0">
                <a:solidFill>
                  <a:srgbClr val="007B48"/>
                </a:solidFill>
                <a:latin typeface="Source Sans Pro"/>
              </a:rPr>
              <a:t>, Gewässer besser pflegen z.B. Bach vom </a:t>
            </a:r>
            <a:r>
              <a:rPr lang="de-CH" sz="2400" dirty="0" err="1">
                <a:solidFill>
                  <a:srgbClr val="007B48"/>
                </a:solidFill>
                <a:latin typeface="Source Sans Pro"/>
              </a:rPr>
              <a:t>Ferenberg</a:t>
            </a:r>
            <a:r>
              <a:rPr lang="de-CH" sz="2400" dirty="0">
                <a:solidFill>
                  <a:srgbClr val="007B48"/>
                </a:solidFill>
                <a:latin typeface="Source Sans Pro"/>
              </a:rPr>
              <a:t>.</a:t>
            </a:r>
          </a:p>
          <a:p>
            <a:r>
              <a:rPr lang="de-CH" sz="2400" b="1" dirty="0">
                <a:solidFill>
                  <a:srgbClr val="C00000"/>
                </a:solidFill>
                <a:latin typeface="Source Sans Pro"/>
              </a:rPr>
              <a:t>Architektur: </a:t>
            </a:r>
            <a:r>
              <a:rPr lang="de-CH" sz="2400" dirty="0">
                <a:solidFill>
                  <a:srgbClr val="007B48"/>
                </a:solidFill>
                <a:latin typeface="Source Sans Pro"/>
              </a:rPr>
              <a:t>Viel verbaut. Neue und alte ungepflegte Überbauungen,  Gemeindehaus, Schiessstand und Zielscheiben wie auch die Tankanlagen gefallen nicht. Keine Sehenswürdigkeiten ausser Kirche. Durchgangsdorf, keine Mitte.  Alte Post: Abfallsammelstelle, Gebäude, Parkplatz. Bahnhof: Viel Abfall, unattraktiv und kein Bänkli im Freien. Ungenügende Beleuchtung zum Flurweg. </a:t>
            </a:r>
          </a:p>
          <a:p>
            <a:r>
              <a:rPr lang="de-CH" sz="2400" b="1" dirty="0" err="1">
                <a:solidFill>
                  <a:srgbClr val="C00000"/>
                </a:solidFill>
                <a:latin typeface="Source Sans Pro"/>
              </a:rPr>
              <a:t>Bernapark</a:t>
            </a:r>
            <a:r>
              <a:rPr lang="de-CH" sz="2400" b="1" dirty="0">
                <a:solidFill>
                  <a:srgbClr val="C00000"/>
                </a:solidFill>
                <a:latin typeface="Source Sans Pro"/>
              </a:rPr>
              <a:t>:</a:t>
            </a:r>
            <a:r>
              <a:rPr lang="de-CH" sz="2400" b="1" dirty="0">
                <a:solidFill>
                  <a:srgbClr val="007B48"/>
                </a:solidFill>
                <a:latin typeface="Source Sans Pro"/>
              </a:rPr>
              <a:t> </a:t>
            </a:r>
            <a:r>
              <a:rPr lang="de-CH" sz="2400" dirty="0">
                <a:solidFill>
                  <a:srgbClr val="007B48"/>
                </a:solidFill>
                <a:latin typeface="Source Sans Pro"/>
              </a:rPr>
              <a:t>Nicht dorfverbunden, anonym. Schwierige Geschichte.</a:t>
            </a:r>
          </a:p>
          <a:p>
            <a:r>
              <a:rPr lang="de-CH" sz="2400" b="1" dirty="0">
                <a:solidFill>
                  <a:srgbClr val="C00000"/>
                </a:solidFill>
                <a:latin typeface="Source Sans Pro"/>
              </a:rPr>
              <a:t>Verkehr</a:t>
            </a:r>
            <a:r>
              <a:rPr lang="de-CH" sz="2400" dirty="0">
                <a:solidFill>
                  <a:srgbClr val="007B48"/>
                </a:solidFill>
                <a:latin typeface="Source Sans Pro"/>
              </a:rPr>
              <a:t> </a:t>
            </a:r>
          </a:p>
          <a:p>
            <a:r>
              <a:rPr lang="de-CH" sz="2400" dirty="0">
                <a:solidFill>
                  <a:srgbClr val="007B48"/>
                </a:solidFill>
                <a:latin typeface="Source Sans Pro"/>
              </a:rPr>
              <a:t>Bernstrasse gefährlich für Fussvolk und Velofahrende. Lärm, Dichte und Zebrastreifen ohne Insel. Trottoirs teilweise unsicher. </a:t>
            </a:r>
          </a:p>
        </p:txBody>
      </p:sp>
      <p:sp>
        <p:nvSpPr>
          <p:cNvPr id="62" name="Ellipse 61">
            <a:extLst>
              <a:ext uri="{FF2B5EF4-FFF2-40B4-BE49-F238E27FC236}">
                <a16:creationId xmlns:a16="http://schemas.microsoft.com/office/drawing/2014/main" id="{65C9D4DC-F422-4F4A-BD33-539FE83FD52C}"/>
              </a:ext>
            </a:extLst>
          </p:cNvPr>
          <p:cNvSpPr/>
          <p:nvPr/>
        </p:nvSpPr>
        <p:spPr>
          <a:xfrm>
            <a:off x="10865393" y="2834588"/>
            <a:ext cx="1014309" cy="2164895"/>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63" name="Ellipse 62">
            <a:extLst>
              <a:ext uri="{FF2B5EF4-FFF2-40B4-BE49-F238E27FC236}">
                <a16:creationId xmlns:a16="http://schemas.microsoft.com/office/drawing/2014/main" id="{5B1B6242-65C2-460F-8BDB-D35B50A402E7}"/>
              </a:ext>
            </a:extLst>
          </p:cNvPr>
          <p:cNvSpPr/>
          <p:nvPr/>
        </p:nvSpPr>
        <p:spPr>
          <a:xfrm>
            <a:off x="15840744" y="2651835"/>
            <a:ext cx="1445312" cy="1293485"/>
          </a:xfrm>
          <a:prstGeom prst="ellipse">
            <a:avLst/>
          </a:prstGeom>
          <a:noFill/>
          <a:ln w="28575">
            <a:solidFill>
              <a:srgbClr val="007B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65" name="Ellipse 64">
            <a:extLst>
              <a:ext uri="{FF2B5EF4-FFF2-40B4-BE49-F238E27FC236}">
                <a16:creationId xmlns:a16="http://schemas.microsoft.com/office/drawing/2014/main" id="{8FC30996-0D1C-4E31-A3AB-2B26B576F322}"/>
              </a:ext>
            </a:extLst>
          </p:cNvPr>
          <p:cNvSpPr/>
          <p:nvPr/>
        </p:nvSpPr>
        <p:spPr>
          <a:xfrm>
            <a:off x="9864080" y="3695995"/>
            <a:ext cx="1152128" cy="1061374"/>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66" name="Ellipse 65">
            <a:extLst>
              <a:ext uri="{FF2B5EF4-FFF2-40B4-BE49-F238E27FC236}">
                <a16:creationId xmlns:a16="http://schemas.microsoft.com/office/drawing/2014/main" id="{683B9EFE-684A-4D80-9A90-44E1F7CE923A}"/>
              </a:ext>
            </a:extLst>
          </p:cNvPr>
          <p:cNvSpPr/>
          <p:nvPr/>
        </p:nvSpPr>
        <p:spPr>
          <a:xfrm>
            <a:off x="11688072" y="3540177"/>
            <a:ext cx="4951281" cy="1674601"/>
          </a:xfrm>
          <a:prstGeom prst="ellipse">
            <a:avLst/>
          </a:prstGeom>
          <a:noFill/>
          <a:ln w="28575">
            <a:solidFill>
              <a:srgbClr val="007B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1" name="Ellipse 20">
            <a:extLst>
              <a:ext uri="{FF2B5EF4-FFF2-40B4-BE49-F238E27FC236}">
                <a16:creationId xmlns:a16="http://schemas.microsoft.com/office/drawing/2014/main" id="{CED7CA6A-787B-4880-B50D-1213F21E706D}"/>
              </a:ext>
            </a:extLst>
          </p:cNvPr>
          <p:cNvSpPr/>
          <p:nvPr/>
        </p:nvSpPr>
        <p:spPr>
          <a:xfrm>
            <a:off x="10462668" y="2596151"/>
            <a:ext cx="705940" cy="601547"/>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2" name="Ellipse 21">
            <a:extLst>
              <a:ext uri="{FF2B5EF4-FFF2-40B4-BE49-F238E27FC236}">
                <a16:creationId xmlns:a16="http://schemas.microsoft.com/office/drawing/2014/main" id="{2735C6AA-B421-4E6E-AD35-CA887DD4304B}"/>
              </a:ext>
            </a:extLst>
          </p:cNvPr>
          <p:cNvSpPr/>
          <p:nvPr/>
        </p:nvSpPr>
        <p:spPr>
          <a:xfrm rot="5205052">
            <a:off x="13365535" y="4494383"/>
            <a:ext cx="412104" cy="601547"/>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4" name="Ellipse 23">
            <a:extLst>
              <a:ext uri="{FF2B5EF4-FFF2-40B4-BE49-F238E27FC236}">
                <a16:creationId xmlns:a16="http://schemas.microsoft.com/office/drawing/2014/main" id="{39774F6F-EE87-4D8F-8BC7-EE22D64B480D}"/>
              </a:ext>
            </a:extLst>
          </p:cNvPr>
          <p:cNvSpPr/>
          <p:nvPr/>
        </p:nvSpPr>
        <p:spPr>
          <a:xfrm rot="5205052">
            <a:off x="15681431" y="6182297"/>
            <a:ext cx="1040567" cy="1754931"/>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cxnSp>
        <p:nvCxnSpPr>
          <p:cNvPr id="9" name="Verbinder: gewinkelt 8">
            <a:extLst>
              <a:ext uri="{FF2B5EF4-FFF2-40B4-BE49-F238E27FC236}">
                <a16:creationId xmlns:a16="http://schemas.microsoft.com/office/drawing/2014/main" id="{3A6120A9-30D8-4527-A4FE-7A31071DE1A8}"/>
              </a:ext>
            </a:extLst>
          </p:cNvPr>
          <p:cNvCxnSpPr/>
          <p:nvPr/>
        </p:nvCxnSpPr>
        <p:spPr>
          <a:xfrm>
            <a:off x="10594543" y="4572388"/>
            <a:ext cx="5144529" cy="242114"/>
          </a:xfrm>
          <a:prstGeom prst="bentConnector3">
            <a:avLst/>
          </a:prstGeom>
          <a:ln w="57150">
            <a:solidFill>
              <a:srgbClr val="C00000"/>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5277641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0" y="0"/>
            <a:ext cx="18305512" cy="10287000"/>
          </a:xfrm>
          <a:prstGeom prst="rect">
            <a:avLst/>
          </a:prstGeom>
        </p:spPr>
      </p:pic>
      <p:pic>
        <p:nvPicPr>
          <p:cNvPr id="3" name="Picture 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4706128" y="0"/>
            <a:ext cx="3599384" cy="2017397"/>
          </a:xfrm>
          <a:prstGeom prst="rect">
            <a:avLst/>
          </a:prstGeom>
        </p:spPr>
      </p:pic>
      <p:sp>
        <p:nvSpPr>
          <p:cNvPr id="5" name="TextBox 5"/>
          <p:cNvSpPr txBox="1"/>
          <p:nvPr/>
        </p:nvSpPr>
        <p:spPr>
          <a:xfrm>
            <a:off x="374563" y="213023"/>
            <a:ext cx="9633533" cy="997966"/>
          </a:xfrm>
          <a:prstGeom prst="rect">
            <a:avLst/>
          </a:prstGeom>
        </p:spPr>
        <p:txBody>
          <a:bodyPr wrap="square" lIns="0" tIns="0" rIns="0" bIns="0" rtlCol="0" anchor="t">
            <a:spAutoFit/>
          </a:bodyPr>
          <a:lstStyle/>
          <a:p>
            <a:pPr>
              <a:lnSpc>
                <a:spcPts val="8499"/>
              </a:lnSpc>
            </a:pPr>
            <a:r>
              <a:rPr lang="de-CH" sz="5400" dirty="0">
                <a:solidFill>
                  <a:srgbClr val="00726F"/>
                </a:solidFill>
                <a:latin typeface="Source Sans Pro Bold"/>
              </a:rPr>
              <a:t>Mobilität und Sicherheit</a:t>
            </a:r>
          </a:p>
        </p:txBody>
      </p:sp>
      <p:sp>
        <p:nvSpPr>
          <p:cNvPr id="30" name="TextBox 5">
            <a:extLst>
              <a:ext uri="{FF2B5EF4-FFF2-40B4-BE49-F238E27FC236}">
                <a16:creationId xmlns:a16="http://schemas.microsoft.com/office/drawing/2014/main" id="{081400CF-134F-4C53-834A-F5F8193ADB37}"/>
              </a:ext>
            </a:extLst>
          </p:cNvPr>
          <p:cNvSpPr txBox="1"/>
          <p:nvPr/>
        </p:nvSpPr>
        <p:spPr>
          <a:xfrm>
            <a:off x="374563" y="1683704"/>
            <a:ext cx="4304941" cy="1723549"/>
          </a:xfrm>
          <a:prstGeom prst="rect">
            <a:avLst/>
          </a:prstGeom>
        </p:spPr>
        <p:txBody>
          <a:bodyPr wrap="square" lIns="0" tIns="0" rIns="0" bIns="0" rtlCol="0" anchor="t">
            <a:spAutoFit/>
          </a:bodyPr>
          <a:lstStyle/>
          <a:p>
            <a:pPr marL="457200" indent="-457200">
              <a:buFont typeface="Arial" panose="020B0604020202020204" pitchFamily="34" charset="0"/>
              <a:buChar char="•"/>
            </a:pPr>
            <a:endParaRPr lang="de-CH" sz="2800" dirty="0">
              <a:solidFill>
                <a:srgbClr val="C00000"/>
              </a:solidFill>
              <a:latin typeface="Source Sans Pro"/>
            </a:endParaRPr>
          </a:p>
          <a:p>
            <a:endParaRPr lang="de-CH" sz="2800" dirty="0">
              <a:solidFill>
                <a:srgbClr val="C00000"/>
              </a:solidFill>
              <a:latin typeface="Source Sans Pro"/>
            </a:endParaRPr>
          </a:p>
          <a:p>
            <a:endParaRPr lang="de-CH" sz="2800" dirty="0">
              <a:solidFill>
                <a:srgbClr val="00726F"/>
              </a:solidFill>
              <a:latin typeface="Source Sans Pro"/>
            </a:endParaRPr>
          </a:p>
          <a:p>
            <a:r>
              <a:rPr lang="en-US" sz="2800" dirty="0">
                <a:solidFill>
                  <a:srgbClr val="00726F"/>
                </a:solidFill>
                <a:latin typeface="Source Sans Pro"/>
              </a:rPr>
              <a:t> </a:t>
            </a:r>
          </a:p>
        </p:txBody>
      </p:sp>
      <p:sp>
        <p:nvSpPr>
          <p:cNvPr id="12" name="Rechteck 11">
            <a:extLst>
              <a:ext uri="{FF2B5EF4-FFF2-40B4-BE49-F238E27FC236}">
                <a16:creationId xmlns:a16="http://schemas.microsoft.com/office/drawing/2014/main" id="{87BACB32-922A-4503-AF89-D46C7F162D5D}"/>
              </a:ext>
            </a:extLst>
          </p:cNvPr>
          <p:cNvSpPr/>
          <p:nvPr/>
        </p:nvSpPr>
        <p:spPr>
          <a:xfrm>
            <a:off x="9583700" y="1401680"/>
            <a:ext cx="8385455" cy="8248412"/>
          </a:xfrm>
          <a:prstGeom prst="rect">
            <a:avLst/>
          </a:prstGeom>
        </p:spPr>
        <p:txBody>
          <a:bodyPr wrap="square">
            <a:spAutoFit/>
          </a:bodyPr>
          <a:lstStyle/>
          <a:p>
            <a:r>
              <a:rPr lang="de-CH" sz="3200" dirty="0">
                <a:solidFill>
                  <a:srgbClr val="0070C0"/>
                </a:solidFill>
                <a:latin typeface="Source Sans Pro Bold"/>
              </a:rPr>
              <a:t>Viele Visionen</a:t>
            </a:r>
            <a:endParaRPr lang="en-US" sz="3200" dirty="0">
              <a:solidFill>
                <a:srgbClr val="0070C0"/>
              </a:solidFill>
              <a:latin typeface="Source Sans Pro Bold"/>
            </a:endParaRPr>
          </a:p>
          <a:p>
            <a:r>
              <a:rPr lang="de-CH" sz="3200" b="1" dirty="0">
                <a:solidFill>
                  <a:srgbClr val="007B48"/>
                </a:solidFill>
                <a:latin typeface="Source Sans Pro"/>
              </a:rPr>
              <a:t>ÖV: </a:t>
            </a:r>
            <a:r>
              <a:rPr lang="de-CH" sz="3200" dirty="0">
                <a:solidFill>
                  <a:srgbClr val="007B48"/>
                </a:solidFill>
                <a:latin typeface="Source Sans Pro"/>
              </a:rPr>
              <a:t>Orts-/Rufbus, Erschliessung Bergacker und </a:t>
            </a:r>
            <a:r>
              <a:rPr lang="de-CH" sz="3200" dirty="0" err="1">
                <a:solidFill>
                  <a:srgbClr val="007B48"/>
                </a:solidFill>
                <a:latin typeface="Source Sans Pro"/>
              </a:rPr>
              <a:t>Ferenberg</a:t>
            </a:r>
            <a:r>
              <a:rPr lang="de-CH" sz="3200" dirty="0">
                <a:solidFill>
                  <a:srgbClr val="007B48"/>
                </a:solidFill>
                <a:latin typeface="Source Sans Pro"/>
              </a:rPr>
              <a:t>. </a:t>
            </a:r>
          </a:p>
          <a:p>
            <a:r>
              <a:rPr lang="de-CH" sz="3200" b="1" dirty="0">
                <a:solidFill>
                  <a:srgbClr val="007B48"/>
                </a:solidFill>
                <a:latin typeface="Source Sans Pro"/>
              </a:rPr>
              <a:t>Individualverkehr</a:t>
            </a:r>
            <a:r>
              <a:rPr lang="de-CH" sz="3200" dirty="0">
                <a:solidFill>
                  <a:srgbClr val="007B48"/>
                </a:solidFill>
                <a:latin typeface="Source Sans Pro"/>
              </a:rPr>
              <a:t>: Baustellen beenden. Flüsterbelag. Untertunnelung oder Umfahrungsstrasse. Fussweg weg von Strasse und Radweg. Fussweg nach Ostermundigen. Hindernisfreiheit verbessern. </a:t>
            </a:r>
          </a:p>
          <a:p>
            <a:r>
              <a:rPr lang="de-CH" sz="3200" b="1" dirty="0">
                <a:solidFill>
                  <a:srgbClr val="007B48"/>
                </a:solidFill>
                <a:latin typeface="Source Sans Pro"/>
              </a:rPr>
              <a:t>Sicherheit: </a:t>
            </a:r>
            <a:r>
              <a:rPr lang="de-CH" sz="3200" dirty="0">
                <a:solidFill>
                  <a:srgbClr val="007B48"/>
                </a:solidFill>
                <a:latin typeface="Source Sans Pro"/>
              </a:rPr>
              <a:t>Bessere finanzielle Verhältnisse. </a:t>
            </a:r>
          </a:p>
          <a:p>
            <a:endParaRPr lang="de-CH" b="1" dirty="0">
              <a:solidFill>
                <a:srgbClr val="FFED00"/>
              </a:solidFill>
              <a:highlight>
                <a:srgbClr val="919291"/>
              </a:highlight>
              <a:latin typeface="Source Sans Pro"/>
            </a:endParaRPr>
          </a:p>
          <a:p>
            <a:r>
              <a:rPr lang="de-CH" sz="3200" b="1" dirty="0">
                <a:solidFill>
                  <a:srgbClr val="FFED00"/>
                </a:solidFill>
                <a:highlight>
                  <a:srgbClr val="919291"/>
                </a:highlight>
                <a:latin typeface="Source Sans Pro"/>
              </a:rPr>
              <a:t>Ideen</a:t>
            </a:r>
          </a:p>
          <a:p>
            <a:r>
              <a:rPr lang="de-CH" sz="3200" b="1" dirty="0">
                <a:solidFill>
                  <a:srgbClr val="007B48"/>
                </a:solidFill>
                <a:latin typeface="Source Sans Pro"/>
              </a:rPr>
              <a:t>ÖV</a:t>
            </a:r>
            <a:r>
              <a:rPr lang="de-CH" sz="3200" dirty="0">
                <a:solidFill>
                  <a:srgbClr val="007B48"/>
                </a:solidFill>
                <a:latin typeface="Source Sans Pro"/>
              </a:rPr>
              <a:t>: Innerorts gratis. Mehr Haltestellen: Stettlen-Moos, Flurweg. 15 Min. Takt auch am Abend/SO. Mehr Busse und «Taxis» innerorts wie nach Ostermundigen. </a:t>
            </a:r>
          </a:p>
          <a:p>
            <a:r>
              <a:rPr lang="de-CH" sz="3200" b="1" dirty="0">
                <a:solidFill>
                  <a:srgbClr val="007B48"/>
                </a:solidFill>
                <a:latin typeface="Source Sans Pro"/>
              </a:rPr>
              <a:t>Individualverkehr: </a:t>
            </a:r>
            <a:r>
              <a:rPr lang="de-CH" sz="3200" dirty="0">
                <a:solidFill>
                  <a:srgbClr val="007B48"/>
                </a:solidFill>
                <a:latin typeface="Source Sans Pro"/>
              </a:rPr>
              <a:t>Verbesserung der Verkehrslage, Wanderwege. </a:t>
            </a:r>
            <a:endParaRPr lang="de-CH" sz="2400" dirty="0">
              <a:solidFill>
                <a:srgbClr val="007B48"/>
              </a:solidFill>
              <a:latin typeface="Source Sans Pro"/>
            </a:endParaRPr>
          </a:p>
        </p:txBody>
      </p:sp>
      <p:sp>
        <p:nvSpPr>
          <p:cNvPr id="8" name="Rechteck 7">
            <a:extLst>
              <a:ext uri="{FF2B5EF4-FFF2-40B4-BE49-F238E27FC236}">
                <a16:creationId xmlns:a16="http://schemas.microsoft.com/office/drawing/2014/main" id="{246CBABC-1016-4F9F-9382-8BCE3F173EBC}"/>
              </a:ext>
            </a:extLst>
          </p:cNvPr>
          <p:cNvSpPr/>
          <p:nvPr/>
        </p:nvSpPr>
        <p:spPr>
          <a:xfrm>
            <a:off x="318845" y="1230733"/>
            <a:ext cx="7384995" cy="8463855"/>
          </a:xfrm>
          <a:prstGeom prst="rect">
            <a:avLst/>
          </a:prstGeom>
        </p:spPr>
        <p:txBody>
          <a:bodyPr wrap="square">
            <a:spAutoFit/>
          </a:bodyPr>
          <a:lstStyle/>
          <a:p>
            <a:r>
              <a:rPr lang="de-CH" sz="3200" dirty="0">
                <a:solidFill>
                  <a:srgbClr val="BBCF00"/>
                </a:solidFill>
                <a:latin typeface="Source Sans Pro Bold"/>
              </a:rPr>
              <a:t>positiv</a:t>
            </a:r>
            <a:endParaRPr lang="en-US" sz="3200" dirty="0">
              <a:solidFill>
                <a:srgbClr val="BBCF00"/>
              </a:solidFill>
              <a:latin typeface="Source Sans Pro Bold"/>
            </a:endParaRPr>
          </a:p>
          <a:p>
            <a:r>
              <a:rPr lang="de-CH" sz="3200" b="1" dirty="0">
                <a:solidFill>
                  <a:srgbClr val="007B48"/>
                </a:solidFill>
                <a:latin typeface="Source Sans Pro"/>
              </a:rPr>
              <a:t>ÖV: Hier fallen die meisten Nennungen dem ÖV zu! </a:t>
            </a:r>
            <a:br>
              <a:rPr lang="de-CH" sz="3200" dirty="0">
                <a:solidFill>
                  <a:srgbClr val="007B48"/>
                </a:solidFill>
                <a:latin typeface="Source Sans Pro"/>
              </a:rPr>
            </a:br>
            <a:r>
              <a:rPr lang="de-CH" sz="3200" b="1" dirty="0">
                <a:solidFill>
                  <a:srgbClr val="007B48"/>
                </a:solidFill>
                <a:latin typeface="Source Sans Pro"/>
              </a:rPr>
              <a:t>Individualverkehr</a:t>
            </a:r>
            <a:r>
              <a:rPr lang="de-CH" sz="3200" dirty="0">
                <a:solidFill>
                  <a:srgbClr val="007B48"/>
                </a:solidFill>
                <a:latin typeface="Source Sans Pro"/>
              </a:rPr>
              <a:t>: Schnell auf Autobahn, gute Strassenbewirtschaftung. Vorfreude auf besseren </a:t>
            </a:r>
            <a:r>
              <a:rPr lang="de-CH" sz="3200" dirty="0" err="1">
                <a:solidFill>
                  <a:srgbClr val="007B48"/>
                </a:solidFill>
                <a:latin typeface="Source Sans Pro"/>
              </a:rPr>
              <a:t>Veloweg</a:t>
            </a:r>
            <a:r>
              <a:rPr lang="de-CH" sz="3200" dirty="0">
                <a:solidFill>
                  <a:srgbClr val="007B48"/>
                </a:solidFill>
                <a:latin typeface="Source Sans Pro"/>
              </a:rPr>
              <a:t> nach Ostermundigen.</a:t>
            </a:r>
          </a:p>
          <a:p>
            <a:endParaRPr lang="de-CH" sz="3200" dirty="0">
              <a:solidFill>
                <a:srgbClr val="007B48"/>
              </a:solidFill>
              <a:latin typeface="Source Sans Pro"/>
            </a:endParaRPr>
          </a:p>
          <a:p>
            <a:r>
              <a:rPr lang="de-CH" sz="3200" b="1" dirty="0">
                <a:solidFill>
                  <a:srgbClr val="C00000"/>
                </a:solidFill>
                <a:latin typeface="Source Sans Pro"/>
              </a:rPr>
              <a:t>negativ</a:t>
            </a:r>
          </a:p>
          <a:p>
            <a:r>
              <a:rPr lang="de-CH" sz="3200" b="1" dirty="0">
                <a:solidFill>
                  <a:srgbClr val="007B48"/>
                </a:solidFill>
                <a:latin typeface="Source Sans Pro"/>
              </a:rPr>
              <a:t>ÖV</a:t>
            </a:r>
            <a:r>
              <a:rPr lang="de-CH" sz="3200" dirty="0">
                <a:solidFill>
                  <a:srgbClr val="007B48"/>
                </a:solidFill>
                <a:latin typeface="Source Sans Pro"/>
              </a:rPr>
              <a:t>: Fehlender </a:t>
            </a:r>
            <a:r>
              <a:rPr lang="de-CH" sz="3200" dirty="0" err="1">
                <a:solidFill>
                  <a:srgbClr val="007B48"/>
                </a:solidFill>
                <a:latin typeface="Source Sans Pro"/>
              </a:rPr>
              <a:t>Ortsbus</a:t>
            </a:r>
            <a:r>
              <a:rPr lang="de-CH" sz="3200" dirty="0">
                <a:solidFill>
                  <a:srgbClr val="007B48"/>
                </a:solidFill>
                <a:latin typeface="Source Sans Pro"/>
              </a:rPr>
              <a:t>. Angst vor </a:t>
            </a:r>
            <a:r>
              <a:rPr lang="de-CH" sz="3200" dirty="0" err="1">
                <a:solidFill>
                  <a:srgbClr val="007B48"/>
                </a:solidFill>
                <a:latin typeface="Source Sans Pro"/>
              </a:rPr>
              <a:t>Billettautomat</a:t>
            </a:r>
            <a:r>
              <a:rPr lang="de-CH" sz="3200" dirty="0">
                <a:solidFill>
                  <a:srgbClr val="007B48"/>
                </a:solidFill>
                <a:latin typeface="Source Sans Pro"/>
              </a:rPr>
              <a:t>-Abschaffung, Verbindung </a:t>
            </a:r>
            <a:r>
              <a:rPr lang="de-CH" sz="3200" dirty="0" err="1">
                <a:solidFill>
                  <a:srgbClr val="007B48"/>
                </a:solidFill>
                <a:latin typeface="Source Sans Pro"/>
              </a:rPr>
              <a:t>Deisswil</a:t>
            </a:r>
            <a:r>
              <a:rPr lang="de-CH" sz="3200" dirty="0">
                <a:solidFill>
                  <a:srgbClr val="007B48"/>
                </a:solidFill>
                <a:latin typeface="Source Sans Pro"/>
              </a:rPr>
              <a:t> - Ostermundigen fehlt. </a:t>
            </a:r>
          </a:p>
          <a:p>
            <a:r>
              <a:rPr lang="de-CH" sz="3200" b="1" dirty="0">
                <a:solidFill>
                  <a:srgbClr val="007B48"/>
                </a:solidFill>
                <a:latin typeface="Source Sans Pro"/>
              </a:rPr>
              <a:t>Individualverkehr</a:t>
            </a:r>
            <a:r>
              <a:rPr lang="de-CH" sz="3200" dirty="0">
                <a:solidFill>
                  <a:srgbClr val="007B48"/>
                </a:solidFill>
                <a:latin typeface="Source Sans Pro"/>
              </a:rPr>
              <a:t>: Überlastete Bern-strasse. Baustellen. Situationen sind nicht sicher. Aussagen zu Fussgängerstreifen, 30er-Zonen, fehlende Sicherheiten und Parkmöglichkeit beim Bahnhof.</a:t>
            </a:r>
            <a:endParaRPr lang="de-CH" sz="2400" dirty="0">
              <a:solidFill>
                <a:srgbClr val="007B48"/>
              </a:solidFill>
              <a:latin typeface="Source Sans Pro"/>
            </a:endParaRPr>
          </a:p>
        </p:txBody>
      </p:sp>
      <p:pic>
        <p:nvPicPr>
          <p:cNvPr id="4" name="Grafik 3">
            <a:extLst>
              <a:ext uri="{FF2B5EF4-FFF2-40B4-BE49-F238E27FC236}">
                <a16:creationId xmlns:a16="http://schemas.microsoft.com/office/drawing/2014/main" id="{8B7E2EBA-B66D-4DD5-AB3D-C0F9B5F8C368}"/>
              </a:ext>
            </a:extLst>
          </p:cNvPr>
          <p:cNvPicPr>
            <a:picLocks noChangeAspect="1"/>
          </p:cNvPicPr>
          <p:nvPr/>
        </p:nvPicPr>
        <p:blipFill>
          <a:blip r:embed="rId5"/>
          <a:stretch>
            <a:fillRect/>
          </a:stretch>
        </p:blipFill>
        <p:spPr>
          <a:xfrm>
            <a:off x="7527995" y="2479204"/>
            <a:ext cx="1935868" cy="5150476"/>
          </a:xfrm>
          <a:prstGeom prst="rect">
            <a:avLst/>
          </a:prstGeom>
        </p:spPr>
      </p:pic>
    </p:spTree>
    <p:extLst>
      <p:ext uri="{BB962C8B-B14F-4D97-AF65-F5344CB8AC3E}">
        <p14:creationId xmlns:p14="http://schemas.microsoft.com/office/powerpoint/2010/main" val="30114301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0" y="0"/>
            <a:ext cx="18288000" cy="10307640"/>
          </a:xfrm>
          <a:prstGeom prst="rect">
            <a:avLst/>
          </a:prstGeom>
        </p:spPr>
      </p:pic>
      <p:pic>
        <p:nvPicPr>
          <p:cNvPr id="3" name="Picture 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3964752" y="20640"/>
            <a:ext cx="4323248" cy="2423111"/>
          </a:xfrm>
          <a:prstGeom prst="rect">
            <a:avLst/>
          </a:prstGeom>
        </p:spPr>
      </p:pic>
      <p:sp>
        <p:nvSpPr>
          <p:cNvPr id="5" name="TextBox 5"/>
          <p:cNvSpPr txBox="1"/>
          <p:nvPr/>
        </p:nvSpPr>
        <p:spPr>
          <a:xfrm>
            <a:off x="582914" y="257872"/>
            <a:ext cx="11225381" cy="997966"/>
          </a:xfrm>
          <a:prstGeom prst="rect">
            <a:avLst/>
          </a:prstGeom>
        </p:spPr>
        <p:txBody>
          <a:bodyPr wrap="square" lIns="0" tIns="0" rIns="0" bIns="0" rtlCol="0" anchor="t">
            <a:spAutoFit/>
          </a:bodyPr>
          <a:lstStyle/>
          <a:p>
            <a:pPr>
              <a:lnSpc>
                <a:spcPts val="8499"/>
              </a:lnSpc>
            </a:pPr>
            <a:r>
              <a:rPr lang="de-CH" sz="5400" dirty="0">
                <a:solidFill>
                  <a:srgbClr val="00726F"/>
                </a:solidFill>
                <a:latin typeface="Source Sans Pro Bold"/>
              </a:rPr>
              <a:t>Infrastruktur</a:t>
            </a:r>
          </a:p>
        </p:txBody>
      </p:sp>
      <p:sp>
        <p:nvSpPr>
          <p:cNvPr id="30" name="TextBox 5">
            <a:extLst>
              <a:ext uri="{FF2B5EF4-FFF2-40B4-BE49-F238E27FC236}">
                <a16:creationId xmlns:a16="http://schemas.microsoft.com/office/drawing/2014/main" id="{081400CF-134F-4C53-834A-F5F8193ADB37}"/>
              </a:ext>
            </a:extLst>
          </p:cNvPr>
          <p:cNvSpPr txBox="1"/>
          <p:nvPr/>
        </p:nvSpPr>
        <p:spPr>
          <a:xfrm>
            <a:off x="374563" y="1683704"/>
            <a:ext cx="4304941" cy="1723549"/>
          </a:xfrm>
          <a:prstGeom prst="rect">
            <a:avLst/>
          </a:prstGeom>
        </p:spPr>
        <p:txBody>
          <a:bodyPr wrap="square" lIns="0" tIns="0" rIns="0" bIns="0" rtlCol="0" anchor="t">
            <a:spAutoFit/>
          </a:bodyPr>
          <a:lstStyle/>
          <a:p>
            <a:pPr marL="457200" indent="-457200">
              <a:buFont typeface="Arial" panose="020B0604020202020204" pitchFamily="34" charset="0"/>
              <a:buChar char="•"/>
            </a:pPr>
            <a:endParaRPr lang="de-CH" sz="2800" dirty="0">
              <a:solidFill>
                <a:srgbClr val="C00000"/>
              </a:solidFill>
              <a:latin typeface="Source Sans Pro"/>
            </a:endParaRPr>
          </a:p>
          <a:p>
            <a:endParaRPr lang="de-CH" sz="2800" dirty="0">
              <a:solidFill>
                <a:srgbClr val="C00000"/>
              </a:solidFill>
              <a:latin typeface="Source Sans Pro"/>
            </a:endParaRPr>
          </a:p>
          <a:p>
            <a:endParaRPr lang="de-CH" sz="2800" dirty="0">
              <a:solidFill>
                <a:srgbClr val="00726F"/>
              </a:solidFill>
              <a:latin typeface="Source Sans Pro"/>
            </a:endParaRPr>
          </a:p>
          <a:p>
            <a:r>
              <a:rPr lang="en-US" sz="2800" dirty="0">
                <a:solidFill>
                  <a:srgbClr val="00726F"/>
                </a:solidFill>
                <a:latin typeface="Source Sans Pro"/>
              </a:rPr>
              <a:t> </a:t>
            </a:r>
          </a:p>
        </p:txBody>
      </p:sp>
      <p:sp>
        <p:nvSpPr>
          <p:cNvPr id="12" name="Rechteck 11">
            <a:extLst>
              <a:ext uri="{FF2B5EF4-FFF2-40B4-BE49-F238E27FC236}">
                <a16:creationId xmlns:a16="http://schemas.microsoft.com/office/drawing/2014/main" id="{87BACB32-922A-4503-AF89-D46C7F162D5D}"/>
              </a:ext>
            </a:extLst>
          </p:cNvPr>
          <p:cNvSpPr/>
          <p:nvPr/>
        </p:nvSpPr>
        <p:spPr>
          <a:xfrm>
            <a:off x="503040" y="1453508"/>
            <a:ext cx="7065214" cy="8463855"/>
          </a:xfrm>
          <a:prstGeom prst="rect">
            <a:avLst/>
          </a:prstGeom>
        </p:spPr>
        <p:txBody>
          <a:bodyPr wrap="square">
            <a:spAutoFit/>
          </a:bodyPr>
          <a:lstStyle/>
          <a:p>
            <a:r>
              <a:rPr lang="de-CH" sz="3200" dirty="0">
                <a:solidFill>
                  <a:srgbClr val="BBCF00"/>
                </a:solidFill>
                <a:latin typeface="Source Sans Pro Bold"/>
              </a:rPr>
              <a:t>positiv</a:t>
            </a:r>
            <a:endParaRPr lang="en-US" sz="3200" dirty="0">
              <a:solidFill>
                <a:srgbClr val="BBCF00"/>
              </a:solidFill>
              <a:latin typeface="Source Sans Pro Bold"/>
            </a:endParaRPr>
          </a:p>
          <a:p>
            <a:r>
              <a:rPr lang="de-CH" sz="3200" b="1" dirty="0">
                <a:solidFill>
                  <a:srgbClr val="007B48"/>
                </a:solidFill>
                <a:latin typeface="Source Sans Pro"/>
              </a:rPr>
              <a:t>«Gute Versorgung», Einkauf, Restaurants und Gesundheit</a:t>
            </a:r>
          </a:p>
          <a:p>
            <a:r>
              <a:rPr lang="de-CH" sz="2800" dirty="0">
                <a:solidFill>
                  <a:srgbClr val="007B48"/>
                </a:solidFill>
                <a:latin typeface="Source Sans Pro"/>
              </a:rPr>
              <a:t>Dorfladen, Bäckerei. Hausarzt mit Hausbesuchen, Ärztezentrum, Gemeinschaftspraxis. Alters- und Pflegeheime.  ReparierBar, Brocki. Neubau Kindergarten. Gepflegter Friedhof. Postomat. Entwicklung </a:t>
            </a:r>
            <a:r>
              <a:rPr lang="de-CH" sz="2800" dirty="0" err="1">
                <a:solidFill>
                  <a:srgbClr val="007B48"/>
                </a:solidFill>
                <a:latin typeface="Source Sans Pro"/>
              </a:rPr>
              <a:t>Bernapark</a:t>
            </a:r>
            <a:r>
              <a:rPr lang="de-CH" sz="2800" dirty="0">
                <a:solidFill>
                  <a:srgbClr val="007B48"/>
                </a:solidFill>
                <a:latin typeface="Source Sans Pro"/>
              </a:rPr>
              <a:t>. Coop. Restaurant. Fitness.</a:t>
            </a:r>
          </a:p>
          <a:p>
            <a:endParaRPr lang="de-CH" sz="2800" dirty="0">
              <a:solidFill>
                <a:srgbClr val="007B48"/>
              </a:solidFill>
              <a:latin typeface="Source Sans Pro"/>
            </a:endParaRPr>
          </a:p>
          <a:p>
            <a:r>
              <a:rPr lang="de-CH" sz="2800" b="1" dirty="0">
                <a:solidFill>
                  <a:srgbClr val="C00000"/>
                </a:solidFill>
                <a:latin typeface="Source Sans Pro"/>
              </a:rPr>
              <a:t>negativ</a:t>
            </a:r>
          </a:p>
          <a:p>
            <a:r>
              <a:rPr lang="de-CH" sz="2800" b="1" dirty="0">
                <a:solidFill>
                  <a:srgbClr val="007B48"/>
                </a:solidFill>
                <a:latin typeface="Source Sans Pro"/>
              </a:rPr>
              <a:t>Sehr oft genannt: </a:t>
            </a:r>
            <a:r>
              <a:rPr lang="de-CH" sz="2800" dirty="0">
                <a:solidFill>
                  <a:srgbClr val="007B48"/>
                </a:solidFill>
                <a:latin typeface="Source Sans Pro"/>
              </a:rPr>
              <a:t>Läden werden weniger, Begegnungs- und Dorfzentrum nimmt ab. Verlagerung nach </a:t>
            </a:r>
            <a:r>
              <a:rPr lang="de-CH" sz="2800" dirty="0" err="1">
                <a:solidFill>
                  <a:srgbClr val="007B48"/>
                </a:solidFill>
                <a:latin typeface="Source Sans Pro"/>
              </a:rPr>
              <a:t>Bernapark</a:t>
            </a:r>
            <a:r>
              <a:rPr lang="de-CH" sz="2800" dirty="0">
                <a:solidFill>
                  <a:srgbClr val="007B48"/>
                </a:solidFill>
                <a:latin typeface="Source Sans Pro"/>
              </a:rPr>
              <a:t>. Coop ist zu weit weg. Käseladen, Drogerie, Metzgerei, Restaurants, ‘Alte’ Post, Treffpunkte, Sportplatz, Sitzbänke, Bankomat (</a:t>
            </a:r>
            <a:r>
              <a:rPr lang="de-CH" sz="2800" dirty="0" err="1">
                <a:solidFill>
                  <a:srgbClr val="007B48"/>
                </a:solidFill>
                <a:latin typeface="Source Sans Pro"/>
              </a:rPr>
              <a:t>Bernapark</a:t>
            </a:r>
            <a:r>
              <a:rPr lang="de-CH" sz="2800" dirty="0">
                <a:solidFill>
                  <a:srgbClr val="007B48"/>
                </a:solidFill>
                <a:latin typeface="Source Sans Pro"/>
              </a:rPr>
              <a:t>) und Toiletten fehlen. Verlust von Pachtland.</a:t>
            </a:r>
          </a:p>
        </p:txBody>
      </p:sp>
      <p:pic>
        <p:nvPicPr>
          <p:cNvPr id="4" name="Grafik 3">
            <a:extLst>
              <a:ext uri="{FF2B5EF4-FFF2-40B4-BE49-F238E27FC236}">
                <a16:creationId xmlns:a16="http://schemas.microsoft.com/office/drawing/2014/main" id="{0B090B52-514B-4EAB-BD4B-E387666631C1}"/>
              </a:ext>
            </a:extLst>
          </p:cNvPr>
          <p:cNvPicPr>
            <a:picLocks noChangeAspect="1"/>
          </p:cNvPicPr>
          <p:nvPr/>
        </p:nvPicPr>
        <p:blipFill>
          <a:blip r:embed="rId5"/>
          <a:stretch>
            <a:fillRect/>
          </a:stretch>
        </p:blipFill>
        <p:spPr>
          <a:xfrm>
            <a:off x="7415808" y="1493070"/>
            <a:ext cx="2228516" cy="6215472"/>
          </a:xfrm>
          <a:prstGeom prst="rect">
            <a:avLst/>
          </a:prstGeom>
        </p:spPr>
      </p:pic>
      <p:sp>
        <p:nvSpPr>
          <p:cNvPr id="9" name="Rechteck 8">
            <a:extLst>
              <a:ext uri="{FF2B5EF4-FFF2-40B4-BE49-F238E27FC236}">
                <a16:creationId xmlns:a16="http://schemas.microsoft.com/office/drawing/2014/main" id="{D438FB0B-1824-4421-99DE-D7F61D5BBB5A}"/>
              </a:ext>
            </a:extLst>
          </p:cNvPr>
          <p:cNvSpPr/>
          <p:nvPr/>
        </p:nvSpPr>
        <p:spPr>
          <a:xfrm>
            <a:off x="9655518" y="1889119"/>
            <a:ext cx="8747603" cy="7848302"/>
          </a:xfrm>
          <a:prstGeom prst="rect">
            <a:avLst/>
          </a:prstGeom>
        </p:spPr>
        <p:txBody>
          <a:bodyPr wrap="square">
            <a:spAutoFit/>
          </a:bodyPr>
          <a:lstStyle/>
          <a:p>
            <a:r>
              <a:rPr lang="de-CH" sz="2800" b="1" dirty="0">
                <a:solidFill>
                  <a:srgbClr val="0070C0"/>
                </a:solidFill>
                <a:latin typeface="Source Sans Pro"/>
              </a:rPr>
              <a:t>Vision</a:t>
            </a:r>
          </a:p>
          <a:p>
            <a:r>
              <a:rPr lang="de-CH" sz="2800" dirty="0">
                <a:solidFill>
                  <a:srgbClr val="007B48"/>
                </a:solidFill>
                <a:latin typeface="Source Sans Pro"/>
              </a:rPr>
              <a:t>Neue Turnhalle, Schaffung von Sport-/Fussballplatz, Generationen-Treffpunkt-Begegnungszone-Gemeindezentrum-Vereinslokal. Altes </a:t>
            </a:r>
            <a:r>
              <a:rPr lang="de-CH" sz="2800" dirty="0" err="1">
                <a:solidFill>
                  <a:srgbClr val="007B48"/>
                </a:solidFill>
                <a:latin typeface="Source Sans Pro"/>
              </a:rPr>
              <a:t>Lädeli</a:t>
            </a:r>
            <a:r>
              <a:rPr lang="de-CH" sz="2800" dirty="0">
                <a:solidFill>
                  <a:srgbClr val="007B48"/>
                </a:solidFill>
                <a:latin typeface="Source Sans Pro"/>
              </a:rPr>
              <a:t> zurück, </a:t>
            </a:r>
          </a:p>
          <a:p>
            <a:r>
              <a:rPr lang="de-CH" sz="2800" dirty="0">
                <a:solidFill>
                  <a:srgbClr val="007B48"/>
                </a:solidFill>
                <a:latin typeface="Source Sans Pro"/>
              </a:rPr>
              <a:t>Café, Apotheke/Drogerie. Geldautomat, Lift und Rede-</a:t>
            </a:r>
            <a:r>
              <a:rPr lang="de-CH" sz="2800" dirty="0" err="1">
                <a:solidFill>
                  <a:srgbClr val="007B48"/>
                </a:solidFill>
                <a:latin typeface="Source Sans Pro"/>
              </a:rPr>
              <a:t>bänkli</a:t>
            </a:r>
            <a:r>
              <a:rPr lang="de-CH" sz="2800" dirty="0">
                <a:solidFill>
                  <a:srgbClr val="007B48"/>
                </a:solidFill>
                <a:latin typeface="Source Sans Pro"/>
              </a:rPr>
              <a:t> beim </a:t>
            </a:r>
            <a:r>
              <a:rPr lang="de-CH" sz="2800" dirty="0" err="1">
                <a:solidFill>
                  <a:srgbClr val="007B48"/>
                </a:solidFill>
                <a:latin typeface="Source Sans Pro"/>
              </a:rPr>
              <a:t>Bernapark</a:t>
            </a:r>
            <a:r>
              <a:rPr lang="de-CH" sz="2800" dirty="0">
                <a:solidFill>
                  <a:srgbClr val="007B48"/>
                </a:solidFill>
                <a:latin typeface="Source Sans Pro"/>
              </a:rPr>
              <a:t> und dort Kesselhaus mit Kamin zurückbauen. Renaturierung </a:t>
            </a:r>
            <a:r>
              <a:rPr lang="de-CH" sz="2800" dirty="0" err="1">
                <a:solidFill>
                  <a:srgbClr val="007B48"/>
                </a:solidFill>
                <a:latin typeface="Source Sans Pro"/>
              </a:rPr>
              <a:t>Worble</a:t>
            </a:r>
            <a:r>
              <a:rPr lang="de-CH" sz="2800" dirty="0">
                <a:solidFill>
                  <a:srgbClr val="007B48"/>
                </a:solidFill>
                <a:latin typeface="Source Sans Pro"/>
              </a:rPr>
              <a:t>. </a:t>
            </a:r>
          </a:p>
          <a:p>
            <a:r>
              <a:rPr lang="de-CH" sz="2800" b="1" dirty="0">
                <a:solidFill>
                  <a:srgbClr val="007B48"/>
                </a:solidFill>
                <a:latin typeface="Source Sans Pro"/>
              </a:rPr>
              <a:t>Persönliche Aussagen: </a:t>
            </a:r>
            <a:r>
              <a:rPr lang="de-CH" sz="2800" dirty="0">
                <a:solidFill>
                  <a:srgbClr val="007B48"/>
                </a:solidFill>
                <a:latin typeface="Source Sans Pro"/>
              </a:rPr>
              <a:t>Ohne Schmerzen leben können. Exit enttabuisieren. </a:t>
            </a:r>
          </a:p>
          <a:p>
            <a:r>
              <a:rPr lang="de-CH" sz="2800" b="1" dirty="0">
                <a:solidFill>
                  <a:srgbClr val="FFED00"/>
                </a:solidFill>
                <a:highlight>
                  <a:srgbClr val="919291"/>
                </a:highlight>
                <a:latin typeface="Source Sans Pro"/>
              </a:rPr>
              <a:t>Ideen</a:t>
            </a:r>
          </a:p>
          <a:p>
            <a:r>
              <a:rPr lang="de-CH" sz="2800" dirty="0">
                <a:solidFill>
                  <a:srgbClr val="007B48"/>
                </a:solidFill>
                <a:latin typeface="Source Sans Pro"/>
              </a:rPr>
              <a:t>Viele Ideen zu Treffpunkt, Dorfplatz, Nutzungsmöglich-</a:t>
            </a:r>
            <a:r>
              <a:rPr lang="de-CH" sz="2800" dirty="0" err="1">
                <a:solidFill>
                  <a:srgbClr val="007B48"/>
                </a:solidFill>
                <a:latin typeface="Source Sans Pro"/>
              </a:rPr>
              <a:t>keiten</a:t>
            </a:r>
            <a:r>
              <a:rPr lang="de-CH" sz="2800" dirty="0">
                <a:solidFill>
                  <a:srgbClr val="007B48"/>
                </a:solidFill>
                <a:latin typeface="Source Sans Pro"/>
              </a:rPr>
              <a:t> von Räumen und Plätzen sowie deren Gestaltung z.B. mit mehr Bänkli, Blumen und Bäumen. </a:t>
            </a:r>
          </a:p>
          <a:p>
            <a:r>
              <a:rPr lang="de-CH" sz="2800" dirty="0">
                <a:solidFill>
                  <a:srgbClr val="007B48"/>
                </a:solidFill>
                <a:latin typeface="Source Sans Pro"/>
              </a:rPr>
              <a:t>Attraktiver Laden, Metzgerei, Käserei, Apotheke und Drogerie. Tea Room. Hindernisfreie öffentliche Räume und gute Beleuchtung. Entsorgungsstelle verbessern. </a:t>
            </a:r>
            <a:r>
              <a:rPr lang="de-CH" sz="2800" dirty="0" err="1">
                <a:solidFill>
                  <a:srgbClr val="007B48"/>
                </a:solidFill>
                <a:latin typeface="Source Sans Pro"/>
              </a:rPr>
              <a:t>Cloudcove</a:t>
            </a:r>
            <a:r>
              <a:rPr lang="de-CH" sz="2800" dirty="0">
                <a:solidFill>
                  <a:srgbClr val="007B48"/>
                </a:solidFill>
                <a:latin typeface="Source Sans Pro"/>
              </a:rPr>
              <a:t>: Digitalisierung häuslicher Pflegedienste in Stettlen.  </a:t>
            </a:r>
          </a:p>
        </p:txBody>
      </p:sp>
    </p:spTree>
    <p:extLst>
      <p:ext uri="{BB962C8B-B14F-4D97-AF65-F5344CB8AC3E}">
        <p14:creationId xmlns:p14="http://schemas.microsoft.com/office/powerpoint/2010/main" val="40787629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A525A-0251-2F42-E372-404E7EF762B8}"/>
            </a:ext>
          </a:extLst>
        </p:cNvPr>
        <p:cNvGrpSpPr/>
        <p:nvPr/>
      </p:nvGrpSpPr>
      <p:grpSpPr>
        <a:xfrm>
          <a:off x="0" y="0"/>
          <a:ext cx="0" cy="0"/>
          <a:chOff x="0" y="0"/>
          <a:chExt cx="0" cy="0"/>
        </a:xfrm>
      </p:grpSpPr>
      <p:pic>
        <p:nvPicPr>
          <p:cNvPr id="5" name="Picture 6">
            <a:extLst>
              <a:ext uri="{FF2B5EF4-FFF2-40B4-BE49-F238E27FC236}">
                <a16:creationId xmlns:a16="http://schemas.microsoft.com/office/drawing/2014/main" id="{7AEED302-7F5E-4649-11B7-C1E3A50931C1}"/>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3964752" y="0"/>
            <a:ext cx="4323248" cy="2423111"/>
          </a:xfrm>
          <a:prstGeom prst="rect">
            <a:avLst/>
          </a:prstGeom>
        </p:spPr>
      </p:pic>
      <p:pic>
        <p:nvPicPr>
          <p:cNvPr id="13" name="Grafik 12">
            <a:extLst>
              <a:ext uri="{FF2B5EF4-FFF2-40B4-BE49-F238E27FC236}">
                <a16:creationId xmlns:a16="http://schemas.microsoft.com/office/drawing/2014/main" id="{5E96E0A4-272D-1FA3-AACC-238C622828F0}"/>
              </a:ext>
            </a:extLst>
          </p:cNvPr>
          <p:cNvPicPr>
            <a:picLocks noChangeAspect="1"/>
          </p:cNvPicPr>
          <p:nvPr/>
        </p:nvPicPr>
        <p:blipFill>
          <a:blip r:embed="rId4"/>
          <a:stretch>
            <a:fillRect/>
          </a:stretch>
        </p:blipFill>
        <p:spPr>
          <a:xfrm>
            <a:off x="5682410" y="3990355"/>
            <a:ext cx="6125886" cy="3712991"/>
          </a:xfrm>
          <a:prstGeom prst="rect">
            <a:avLst/>
          </a:prstGeom>
          <a:effectLst>
            <a:softEdge rad="127000"/>
          </a:effectLst>
        </p:spPr>
      </p:pic>
      <p:sp>
        <p:nvSpPr>
          <p:cNvPr id="17" name="Textfeld 16">
            <a:extLst>
              <a:ext uri="{FF2B5EF4-FFF2-40B4-BE49-F238E27FC236}">
                <a16:creationId xmlns:a16="http://schemas.microsoft.com/office/drawing/2014/main" id="{4D7B728C-5BBB-0DE6-3B6F-BD8643F2045F}"/>
              </a:ext>
            </a:extLst>
          </p:cNvPr>
          <p:cNvSpPr txBox="1"/>
          <p:nvPr/>
        </p:nvSpPr>
        <p:spPr>
          <a:xfrm>
            <a:off x="8082767" y="6079604"/>
            <a:ext cx="9267316" cy="3123932"/>
          </a:xfrm>
          <a:prstGeom prst="rect">
            <a:avLst/>
          </a:prstGeom>
          <a:noFill/>
          <a:ln>
            <a:noFill/>
          </a:ln>
        </p:spPr>
        <p:txBody>
          <a:bodyPr wrap="square" rtlCol="0">
            <a:spAutoFit/>
          </a:bodyPr>
          <a:lstStyle/>
          <a:p>
            <a:pPr algn="r">
              <a:spcAft>
                <a:spcPts val="600"/>
              </a:spcAft>
            </a:pPr>
            <a:endParaRPr lang="de-CH" sz="1200" b="1" dirty="0">
              <a:solidFill>
                <a:srgbClr val="C00000"/>
              </a:solidFill>
              <a:latin typeface="Source Sans Pro" panose="020B0503030403020204" pitchFamily="34" charset="0"/>
              <a:ea typeface="Source Sans Pro" panose="020B0503030403020204" pitchFamily="34" charset="0"/>
            </a:endParaRPr>
          </a:p>
          <a:p>
            <a:pPr algn="r"/>
            <a:r>
              <a:rPr lang="de-CH" sz="4400" spc="100" dirty="0">
                <a:solidFill>
                  <a:srgbClr val="C00000"/>
                </a:solidFill>
                <a:latin typeface="Source Sans Pro" panose="020B0503030403020204" pitchFamily="34" charset="0"/>
                <a:ea typeface="Source Sans Pro" panose="020B0503030403020204" pitchFamily="34" charset="0"/>
              </a:rPr>
              <a:t>Freiwillig Interviewende </a:t>
            </a:r>
          </a:p>
          <a:p>
            <a:pPr algn="r"/>
            <a:r>
              <a:rPr lang="de-CH" sz="4400" spc="100" dirty="0">
                <a:solidFill>
                  <a:srgbClr val="C00000"/>
                </a:solidFill>
                <a:latin typeface="Source Sans Pro" panose="020B0503030403020204" pitchFamily="34" charset="0"/>
                <a:ea typeface="Source Sans Pro" panose="020B0503030403020204" pitchFamily="34" charset="0"/>
              </a:rPr>
              <a:t>und Befragte,</a:t>
            </a:r>
          </a:p>
          <a:p>
            <a:pPr algn="r"/>
            <a:r>
              <a:rPr lang="de-CH" sz="4400" spc="100" dirty="0">
                <a:solidFill>
                  <a:srgbClr val="C00000"/>
                </a:solidFill>
                <a:latin typeface="Source Sans Pro" panose="020B0503030403020204" pitchFamily="34" charset="0"/>
                <a:ea typeface="Source Sans Pro" panose="020B0503030403020204" pitchFamily="34" charset="0"/>
              </a:rPr>
              <a:t>Akteurinnen und Akteure,</a:t>
            </a:r>
          </a:p>
          <a:p>
            <a:pPr algn="r"/>
            <a:r>
              <a:rPr lang="de-CH" sz="4800" b="1" spc="200" dirty="0" err="1">
                <a:solidFill>
                  <a:srgbClr val="C00000"/>
                </a:solidFill>
                <a:latin typeface="Source Sans Pro" panose="020B0503030403020204" pitchFamily="34" charset="0"/>
                <a:ea typeface="Source Sans Pro" panose="020B0503030403020204" pitchFamily="34" charset="0"/>
              </a:rPr>
              <a:t>Stettlerinnen</a:t>
            </a:r>
            <a:r>
              <a:rPr lang="de-CH" sz="4800" b="1" spc="200" dirty="0">
                <a:solidFill>
                  <a:srgbClr val="C00000"/>
                </a:solidFill>
                <a:latin typeface="Source Sans Pro" panose="020B0503030403020204" pitchFamily="34" charset="0"/>
                <a:ea typeface="Source Sans Pro" panose="020B0503030403020204" pitchFamily="34" charset="0"/>
              </a:rPr>
              <a:t> und </a:t>
            </a:r>
            <a:r>
              <a:rPr lang="de-CH" sz="4800" b="1" spc="200" dirty="0" err="1">
                <a:solidFill>
                  <a:srgbClr val="C00000"/>
                </a:solidFill>
                <a:latin typeface="Source Sans Pro" panose="020B0503030403020204" pitchFamily="34" charset="0"/>
                <a:ea typeface="Source Sans Pro" panose="020B0503030403020204" pitchFamily="34" charset="0"/>
              </a:rPr>
              <a:t>Stettler</a:t>
            </a:r>
            <a:endParaRPr lang="de-CH" b="1" spc="200" dirty="0">
              <a:solidFill>
                <a:srgbClr val="C00000"/>
              </a:solidFill>
              <a:latin typeface="Source Sans Pro" panose="020B0503030403020204" pitchFamily="34" charset="0"/>
              <a:ea typeface="Source Sans Pro" panose="020B0503030403020204" pitchFamily="34" charset="0"/>
            </a:endParaRPr>
          </a:p>
        </p:txBody>
      </p:sp>
      <p:grpSp>
        <p:nvGrpSpPr>
          <p:cNvPr id="8" name="Gruppieren 7">
            <a:extLst>
              <a:ext uri="{FF2B5EF4-FFF2-40B4-BE49-F238E27FC236}">
                <a16:creationId xmlns:a16="http://schemas.microsoft.com/office/drawing/2014/main" id="{0F5F0535-7E4A-480A-8F44-82342C588E79}"/>
              </a:ext>
            </a:extLst>
          </p:cNvPr>
          <p:cNvGrpSpPr/>
          <p:nvPr/>
        </p:nvGrpSpPr>
        <p:grpSpPr>
          <a:xfrm>
            <a:off x="0" y="0"/>
            <a:ext cx="13464480" cy="4007456"/>
            <a:chOff x="509937" y="4720830"/>
            <a:chExt cx="13464480" cy="4007456"/>
          </a:xfrm>
        </p:grpSpPr>
        <p:sp>
          <p:nvSpPr>
            <p:cNvPr id="9" name="Rechteck 8">
              <a:extLst>
                <a:ext uri="{FF2B5EF4-FFF2-40B4-BE49-F238E27FC236}">
                  <a16:creationId xmlns:a16="http://schemas.microsoft.com/office/drawing/2014/main" id="{4FA6AFCB-2E3E-4D9B-B552-B32CBCB81998}"/>
                </a:ext>
              </a:extLst>
            </p:cNvPr>
            <p:cNvSpPr/>
            <p:nvPr/>
          </p:nvSpPr>
          <p:spPr>
            <a:xfrm>
              <a:off x="509937" y="4720830"/>
              <a:ext cx="13464480" cy="4007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pic>
          <p:nvPicPr>
            <p:cNvPr id="10" name="Grafik 9">
              <a:extLst>
                <a:ext uri="{FF2B5EF4-FFF2-40B4-BE49-F238E27FC236}">
                  <a16:creationId xmlns:a16="http://schemas.microsoft.com/office/drawing/2014/main" id="{42C3DF92-CF64-45EC-893B-738DDF4C2A24}"/>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07096" y="5215273"/>
              <a:ext cx="7479010" cy="2365724"/>
            </a:xfrm>
            <a:prstGeom prst="rect">
              <a:avLst/>
            </a:prstGeom>
            <a:noFill/>
            <a:ln>
              <a:noFill/>
            </a:ln>
          </p:spPr>
        </p:pic>
        <p:sp>
          <p:nvSpPr>
            <p:cNvPr id="12" name="Textfeld 11">
              <a:extLst>
                <a:ext uri="{FF2B5EF4-FFF2-40B4-BE49-F238E27FC236}">
                  <a16:creationId xmlns:a16="http://schemas.microsoft.com/office/drawing/2014/main" id="{E4C1B257-4F5B-497B-97E1-D08B8FB425F3}"/>
                </a:ext>
              </a:extLst>
            </p:cNvPr>
            <p:cNvSpPr txBox="1"/>
            <p:nvPr/>
          </p:nvSpPr>
          <p:spPr>
            <a:xfrm>
              <a:off x="5211321" y="7463755"/>
              <a:ext cx="7272808" cy="1077218"/>
            </a:xfrm>
            <a:prstGeom prst="rect">
              <a:avLst/>
            </a:prstGeom>
            <a:noFill/>
          </p:spPr>
          <p:txBody>
            <a:bodyPr wrap="square" rtlCol="0">
              <a:spAutoFit/>
            </a:bodyPr>
            <a:lstStyle/>
            <a:p>
              <a:r>
                <a:rPr lang="de-CH" sz="3200" spc="400" dirty="0">
                  <a:latin typeface="Calibri" panose="020F0502020204030204" pitchFamily="34" charset="0"/>
                  <a:cs typeface="Calibri" panose="020F0502020204030204" pitchFamily="34" charset="0"/>
                </a:rPr>
                <a:t>ÜBERARBEITUNG ALTERSLEITBILD</a:t>
              </a:r>
            </a:p>
            <a:p>
              <a:endParaRPr lang="de-CH" sz="3200" spc="200" dirty="0">
                <a:latin typeface="+mj-lt"/>
              </a:endParaRPr>
            </a:p>
          </p:txBody>
        </p:sp>
      </p:grpSp>
      <p:sp>
        <p:nvSpPr>
          <p:cNvPr id="14" name="Textfeld 13">
            <a:extLst>
              <a:ext uri="{FF2B5EF4-FFF2-40B4-BE49-F238E27FC236}">
                <a16:creationId xmlns:a16="http://schemas.microsoft.com/office/drawing/2014/main" id="{2D55DC34-838C-E46F-A42D-BA6E8CA9AD05}"/>
              </a:ext>
            </a:extLst>
          </p:cNvPr>
          <p:cNvSpPr txBox="1"/>
          <p:nvPr/>
        </p:nvSpPr>
        <p:spPr>
          <a:xfrm>
            <a:off x="10656168" y="3343300"/>
            <a:ext cx="6696744" cy="2254463"/>
          </a:xfrm>
          <a:prstGeom prst="rect">
            <a:avLst/>
          </a:prstGeom>
          <a:noFill/>
          <a:ln>
            <a:noFill/>
          </a:ln>
        </p:spPr>
        <p:txBody>
          <a:bodyPr wrap="square" rtlCol="0">
            <a:spAutoFit/>
          </a:bodyPr>
          <a:lstStyle/>
          <a:p>
            <a:pPr>
              <a:spcAft>
                <a:spcPts val="600"/>
              </a:spcAft>
            </a:pPr>
            <a:endParaRPr lang="de-CH" sz="1050" dirty="0">
              <a:latin typeface="Source Sans Pro" panose="020B0503030403020204" pitchFamily="34" charset="0"/>
              <a:ea typeface="Source Sans Pro" panose="020B0503030403020204" pitchFamily="34" charset="0"/>
            </a:endParaRPr>
          </a:p>
          <a:p>
            <a:pPr algn="r"/>
            <a:r>
              <a:rPr lang="de-CH" sz="3600" dirty="0">
                <a:latin typeface="Source Sans Pro" panose="020B0503030403020204" pitchFamily="34" charset="0"/>
                <a:ea typeface="Source Sans Pro" panose="020B0503030403020204" pitchFamily="34" charset="0"/>
              </a:rPr>
              <a:t>Pro </a:t>
            </a:r>
            <a:r>
              <a:rPr lang="de-CH" sz="3600" dirty="0" err="1">
                <a:latin typeface="Source Sans Pro" panose="020B0503030403020204" pitchFamily="34" charset="0"/>
                <a:ea typeface="Source Sans Pro" panose="020B0503030403020204" pitchFamily="34" charset="0"/>
              </a:rPr>
              <a:t>Senectute</a:t>
            </a:r>
            <a:r>
              <a:rPr lang="de-CH" sz="3600" dirty="0">
                <a:latin typeface="Source Sans Pro" panose="020B0503030403020204" pitchFamily="34" charset="0"/>
                <a:ea typeface="Source Sans Pro" panose="020B0503030403020204" pitchFamily="34" charset="0"/>
              </a:rPr>
              <a:t> Kanton Bern</a:t>
            </a:r>
          </a:p>
          <a:p>
            <a:endParaRPr lang="de-CH" sz="1200" dirty="0">
              <a:latin typeface="Source Sans Pro" panose="020B0503030403020204" pitchFamily="34" charset="0"/>
              <a:ea typeface="Source Sans Pro" panose="020B0503030403020204" pitchFamily="34" charset="0"/>
            </a:endParaRPr>
          </a:p>
          <a:p>
            <a:pPr>
              <a:spcAft>
                <a:spcPts val="600"/>
              </a:spcAft>
            </a:pPr>
            <a:r>
              <a:rPr lang="de-CH" sz="3600" b="1" dirty="0">
                <a:latin typeface="Source Sans Pro" panose="020B0503030403020204" pitchFamily="34" charset="0"/>
                <a:ea typeface="Source Sans Pro" panose="020B0503030403020204" pitchFamily="34" charset="0"/>
              </a:rPr>
              <a:t>Beatrice Binggeli, Fachberatung</a:t>
            </a:r>
          </a:p>
          <a:p>
            <a:pPr>
              <a:spcAft>
                <a:spcPts val="600"/>
              </a:spcAft>
            </a:pPr>
            <a:endParaRPr lang="de-CH" sz="3600" b="1" dirty="0">
              <a:latin typeface="Source Sans Pro" panose="020B0503030403020204" pitchFamily="34" charset="0"/>
              <a:ea typeface="Source Sans Pro" panose="020B0503030403020204" pitchFamily="34" charset="0"/>
            </a:endParaRPr>
          </a:p>
        </p:txBody>
      </p:sp>
      <p:sp>
        <p:nvSpPr>
          <p:cNvPr id="11" name="Textfeld 10">
            <a:extLst>
              <a:ext uri="{FF2B5EF4-FFF2-40B4-BE49-F238E27FC236}">
                <a16:creationId xmlns:a16="http://schemas.microsoft.com/office/drawing/2014/main" id="{02DF9BAA-789D-B018-732F-F27050B28B8D}"/>
              </a:ext>
            </a:extLst>
          </p:cNvPr>
          <p:cNvSpPr txBox="1"/>
          <p:nvPr/>
        </p:nvSpPr>
        <p:spPr>
          <a:xfrm>
            <a:off x="1007096" y="3343300"/>
            <a:ext cx="8640960" cy="6440225"/>
          </a:xfrm>
          <a:prstGeom prst="rect">
            <a:avLst/>
          </a:prstGeom>
          <a:noFill/>
          <a:ln>
            <a:noFill/>
          </a:ln>
        </p:spPr>
        <p:txBody>
          <a:bodyPr wrap="square" rtlCol="0">
            <a:spAutoFit/>
          </a:bodyPr>
          <a:lstStyle/>
          <a:p>
            <a:pPr>
              <a:spcAft>
                <a:spcPts val="600"/>
              </a:spcAft>
            </a:pPr>
            <a:endParaRPr lang="de-CH" sz="1050" dirty="0">
              <a:latin typeface="Source Sans Pro" panose="020B0503030403020204" pitchFamily="34" charset="0"/>
              <a:ea typeface="Source Sans Pro" panose="020B0503030403020204" pitchFamily="34" charset="0"/>
            </a:endParaRPr>
          </a:p>
          <a:p>
            <a:r>
              <a:rPr lang="de-CH" sz="3600" dirty="0">
                <a:latin typeface="Source Sans Pro" panose="020B0503030403020204" pitchFamily="34" charset="0"/>
                <a:ea typeface="Source Sans Pro" panose="020B0503030403020204" pitchFamily="34" charset="0"/>
              </a:rPr>
              <a:t>Fachgruppe für Altersfragen</a:t>
            </a:r>
          </a:p>
          <a:p>
            <a:pPr>
              <a:spcAft>
                <a:spcPts val="600"/>
              </a:spcAft>
            </a:pPr>
            <a:endParaRPr lang="de-CH" sz="1200" dirty="0">
              <a:latin typeface="Source Sans Pro" panose="020B0503030403020204" pitchFamily="34" charset="0"/>
              <a:ea typeface="Source Sans Pro" panose="020B0503030403020204" pitchFamily="34" charset="0"/>
            </a:endParaRPr>
          </a:p>
          <a:p>
            <a:pPr>
              <a:spcAft>
                <a:spcPts val="300"/>
              </a:spcAft>
            </a:pPr>
            <a:r>
              <a:rPr lang="de-CH" sz="3600" b="1" dirty="0">
                <a:latin typeface="Source Sans Pro" panose="020B0503030403020204" pitchFamily="34" charset="0"/>
                <a:ea typeface="Source Sans Pro" panose="020B0503030403020204" pitchFamily="34" charset="0"/>
              </a:rPr>
              <a:t>Andrea Pfarrer</a:t>
            </a:r>
            <a:r>
              <a:rPr lang="de-CH" sz="3600" dirty="0">
                <a:latin typeface="Source Sans Pro" panose="020B0503030403020204" pitchFamily="34" charset="0"/>
                <a:ea typeface="Source Sans Pro" panose="020B0503030403020204" pitchFamily="34" charset="0"/>
              </a:rPr>
              <a:t>, Vorsitz</a:t>
            </a:r>
          </a:p>
          <a:p>
            <a:pPr>
              <a:spcAft>
                <a:spcPts val="300"/>
              </a:spcAft>
            </a:pPr>
            <a:r>
              <a:rPr lang="de-CH" sz="3600" b="1" dirty="0">
                <a:latin typeface="Source Sans Pro" panose="020B0503030403020204" pitchFamily="34" charset="0"/>
                <a:ea typeface="Source Sans Pro" panose="020B0503030403020204" pitchFamily="34" charset="0"/>
              </a:rPr>
              <a:t>Bernhard Grünig</a:t>
            </a:r>
            <a:r>
              <a:rPr lang="de-CH" sz="3600" dirty="0">
                <a:latin typeface="Source Sans Pro" panose="020B0503030403020204" pitchFamily="34" charset="0"/>
                <a:ea typeface="Source Sans Pro" panose="020B0503030403020204" pitchFamily="34" charset="0"/>
              </a:rPr>
              <a:t>, </a:t>
            </a:r>
            <a:r>
              <a:rPr lang="de-CH" sz="3600" dirty="0" err="1">
                <a:latin typeface="Source Sans Pro" panose="020B0503030403020204" pitchFamily="34" charset="0"/>
                <a:ea typeface="Source Sans Pro" panose="020B0503030403020204" pitchFamily="34" charset="0"/>
              </a:rPr>
              <a:t>Senior:innen</a:t>
            </a:r>
            <a:endParaRPr lang="de-CH" sz="3600" dirty="0">
              <a:latin typeface="Source Sans Pro" panose="020B0503030403020204" pitchFamily="34" charset="0"/>
              <a:ea typeface="Source Sans Pro" panose="020B0503030403020204" pitchFamily="34" charset="0"/>
            </a:endParaRPr>
          </a:p>
          <a:p>
            <a:pPr>
              <a:spcAft>
                <a:spcPts val="300"/>
              </a:spcAft>
            </a:pPr>
            <a:r>
              <a:rPr lang="de-CH" sz="3600" b="1" dirty="0">
                <a:latin typeface="Source Sans Pro" panose="020B0503030403020204" pitchFamily="34" charset="0"/>
                <a:ea typeface="Source Sans Pro" panose="020B0503030403020204" pitchFamily="34" charset="0"/>
              </a:rPr>
              <a:t>Binja Breitenmoser</a:t>
            </a:r>
            <a:r>
              <a:rPr lang="de-CH" sz="3600" dirty="0">
                <a:latin typeface="Source Sans Pro" panose="020B0503030403020204" pitchFamily="34" charset="0"/>
                <a:ea typeface="Source Sans Pro" panose="020B0503030403020204" pitchFamily="34" charset="0"/>
              </a:rPr>
              <a:t>, Senioren-Info</a:t>
            </a:r>
          </a:p>
          <a:p>
            <a:pPr>
              <a:spcAft>
                <a:spcPts val="300"/>
              </a:spcAft>
            </a:pPr>
            <a:r>
              <a:rPr lang="de-CH" sz="3600" b="1" dirty="0">
                <a:latin typeface="Source Sans Pro" panose="020B0503030403020204" pitchFamily="34" charset="0"/>
                <a:ea typeface="Source Sans Pro" panose="020B0503030403020204" pitchFamily="34" charset="0"/>
              </a:rPr>
              <a:t>Christine Arnold</a:t>
            </a:r>
            <a:r>
              <a:rPr lang="de-CH" sz="3600" dirty="0">
                <a:latin typeface="Source Sans Pro" panose="020B0503030403020204" pitchFamily="34" charset="0"/>
                <a:ea typeface="Source Sans Pro" panose="020B0503030403020204" pitchFamily="34" charset="0"/>
              </a:rPr>
              <a:t>, Gemeindeschreiberei</a:t>
            </a:r>
          </a:p>
          <a:p>
            <a:pPr>
              <a:spcAft>
                <a:spcPts val="300"/>
              </a:spcAft>
            </a:pPr>
            <a:r>
              <a:rPr lang="de-CH" sz="3600" b="1" dirty="0">
                <a:latin typeface="Source Sans Pro" panose="020B0503030403020204" pitchFamily="34" charset="0"/>
                <a:ea typeface="Source Sans Pro" panose="020B0503030403020204" pitchFamily="34" charset="0"/>
              </a:rPr>
              <a:t>Luc Hintze</a:t>
            </a:r>
            <a:r>
              <a:rPr lang="de-CH" sz="3600" dirty="0">
                <a:latin typeface="Source Sans Pro" panose="020B0503030403020204" pitchFamily="34" charset="0"/>
                <a:ea typeface="Source Sans Pro" panose="020B0503030403020204" pitchFamily="34" charset="0"/>
              </a:rPr>
              <a:t>, Pfarrer</a:t>
            </a:r>
          </a:p>
          <a:p>
            <a:pPr>
              <a:spcAft>
                <a:spcPts val="300"/>
              </a:spcAft>
            </a:pPr>
            <a:r>
              <a:rPr lang="de-CH" sz="3600" b="1" dirty="0">
                <a:latin typeface="Source Sans Pro" panose="020B0503030403020204" pitchFamily="34" charset="0"/>
                <a:ea typeface="Source Sans Pro" panose="020B0503030403020204" pitchFamily="34" charset="0"/>
              </a:rPr>
              <a:t>Patrick Huber</a:t>
            </a:r>
            <a:r>
              <a:rPr lang="de-CH" sz="3600" dirty="0">
                <a:latin typeface="Source Sans Pro" panose="020B0503030403020204" pitchFamily="34" charset="0"/>
                <a:ea typeface="Source Sans Pro" panose="020B0503030403020204" pitchFamily="34" charset="0"/>
              </a:rPr>
              <a:t>, Bevölkerung</a:t>
            </a:r>
          </a:p>
          <a:p>
            <a:pPr>
              <a:spcAft>
                <a:spcPts val="300"/>
              </a:spcAft>
            </a:pPr>
            <a:r>
              <a:rPr lang="de-CH" sz="3600" b="1" dirty="0">
                <a:latin typeface="Source Sans Pro" panose="020B0503030403020204" pitchFamily="34" charset="0"/>
                <a:ea typeface="Source Sans Pro" panose="020B0503030403020204" pitchFamily="34" charset="0"/>
              </a:rPr>
              <a:t>Peter </a:t>
            </a:r>
            <a:r>
              <a:rPr lang="de-CH" sz="3600" b="1" dirty="0" err="1">
                <a:latin typeface="Source Sans Pro" panose="020B0503030403020204" pitchFamily="34" charset="0"/>
                <a:ea typeface="Source Sans Pro" panose="020B0503030403020204" pitchFamily="34" charset="0"/>
              </a:rPr>
              <a:t>Casaulta</a:t>
            </a:r>
            <a:r>
              <a:rPr lang="de-CH" sz="3600" dirty="0">
                <a:latin typeface="Source Sans Pro" panose="020B0503030403020204" pitchFamily="34" charset="0"/>
                <a:ea typeface="Source Sans Pro" panose="020B0503030403020204" pitchFamily="34" charset="0"/>
              </a:rPr>
              <a:t>, Kirchgemeinde</a:t>
            </a:r>
          </a:p>
          <a:p>
            <a:pPr>
              <a:spcAft>
                <a:spcPts val="300"/>
              </a:spcAft>
            </a:pPr>
            <a:r>
              <a:rPr lang="de-CH" sz="3600" b="1" dirty="0">
                <a:latin typeface="Source Sans Pro" panose="020B0503030403020204" pitchFamily="34" charset="0"/>
                <a:ea typeface="Source Sans Pro" panose="020B0503030403020204" pitchFamily="34" charset="0"/>
              </a:rPr>
              <a:t>René van Beurden</a:t>
            </a:r>
            <a:r>
              <a:rPr lang="de-CH" sz="3600" dirty="0">
                <a:latin typeface="Source Sans Pro" panose="020B0503030403020204" pitchFamily="34" charset="0"/>
                <a:ea typeface="Source Sans Pro" panose="020B0503030403020204" pitchFamily="34" charset="0"/>
              </a:rPr>
              <a:t>, Spitex o. </a:t>
            </a:r>
            <a:r>
              <a:rPr lang="de-CH" sz="3600" dirty="0" err="1">
                <a:latin typeface="Source Sans Pro" panose="020B0503030403020204" pitchFamily="34" charset="0"/>
                <a:ea typeface="Source Sans Pro" panose="020B0503030403020204" pitchFamily="34" charset="0"/>
              </a:rPr>
              <a:t>Worblental</a:t>
            </a:r>
            <a:endParaRPr lang="de-CH" sz="3600" dirty="0">
              <a:latin typeface="Source Sans Pro" panose="020B0503030403020204" pitchFamily="34" charset="0"/>
              <a:ea typeface="Source Sans Pro" panose="020B0503030403020204" pitchFamily="34" charset="0"/>
            </a:endParaRPr>
          </a:p>
          <a:p>
            <a:pPr>
              <a:spcAft>
                <a:spcPts val="1200"/>
              </a:spcAft>
            </a:pPr>
            <a:r>
              <a:rPr lang="de-CH" sz="3600" b="1" dirty="0">
                <a:latin typeface="Source Sans Pro" panose="020B0503030403020204" pitchFamily="34" charset="0"/>
                <a:ea typeface="Source Sans Pro" panose="020B0503030403020204" pitchFamily="34" charset="0"/>
              </a:rPr>
              <a:t>Ueli Beer</a:t>
            </a:r>
            <a:r>
              <a:rPr lang="de-CH" sz="3600" dirty="0">
                <a:latin typeface="Source Sans Pro" panose="020B0503030403020204" pitchFamily="34" charset="0"/>
                <a:ea typeface="Source Sans Pro" panose="020B0503030403020204" pitchFamily="34" charset="0"/>
              </a:rPr>
              <a:t>, Gemeinnütziger Verein </a:t>
            </a:r>
            <a:r>
              <a:rPr lang="de-CH" sz="3600" dirty="0" err="1">
                <a:latin typeface="Source Sans Pro" panose="020B0503030403020204" pitchFamily="34" charset="0"/>
                <a:ea typeface="Source Sans Pro" panose="020B0503030403020204" pitchFamily="34" charset="0"/>
              </a:rPr>
              <a:t>GnV</a:t>
            </a:r>
            <a:endParaRPr lang="de-CH" sz="3600"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9147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500"/>
                                        <p:tgtEl>
                                          <p:spTgt spid="13"/>
                                        </p:tgtEl>
                                      </p:cBhvr>
                                    </p:animEffect>
                                    <p:set>
                                      <p:cBhvr>
                                        <p:cTn id="7" dur="1" fill="hold">
                                          <p:stCondLst>
                                            <p:cond delay="1499"/>
                                          </p:stCondLst>
                                        </p:cTn>
                                        <p:tgtEl>
                                          <p:spTgt spid="1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1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3" end="3"/>
                                            </p:txEl>
                                          </p:spTgt>
                                        </p:tgtEl>
                                        <p:attrNameLst>
                                          <p:attrName>style.visibility</p:attrName>
                                        </p:attrNameLst>
                                      </p:cBhvr>
                                      <p:to>
                                        <p:strVal val="visible"/>
                                      </p:to>
                                    </p:set>
                                    <p:animEffect transition="in" filter="fade">
                                      <p:cBhvr>
                                        <p:cTn id="17" dur="1500"/>
                                        <p:tgtEl>
                                          <p:spTgt spid="11">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11">
                                            <p:txEl>
                                              <p:pRg st="4" end="4"/>
                                            </p:txEl>
                                          </p:spTgt>
                                        </p:tgtEl>
                                        <p:attrNameLst>
                                          <p:attrName>style.visibility</p:attrName>
                                        </p:attrNameLst>
                                      </p:cBhvr>
                                      <p:to>
                                        <p:strVal val="visible"/>
                                      </p:to>
                                    </p:set>
                                    <p:animEffect transition="in" filter="fade">
                                      <p:cBhvr>
                                        <p:cTn id="20" dur="1500"/>
                                        <p:tgtEl>
                                          <p:spTgt spid="11">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1">
                                            <p:txEl>
                                              <p:pRg st="5" end="5"/>
                                            </p:txEl>
                                          </p:spTgt>
                                        </p:tgtEl>
                                        <p:attrNameLst>
                                          <p:attrName>style.visibility</p:attrName>
                                        </p:attrNameLst>
                                      </p:cBhvr>
                                      <p:to>
                                        <p:strVal val="visible"/>
                                      </p:to>
                                    </p:set>
                                    <p:animEffect transition="in" filter="fade">
                                      <p:cBhvr>
                                        <p:cTn id="23" dur="1500"/>
                                        <p:tgtEl>
                                          <p:spTgt spid="11">
                                            <p:txEl>
                                              <p:pRg st="5" end="5"/>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1">
                                            <p:txEl>
                                              <p:pRg st="6" end="6"/>
                                            </p:txEl>
                                          </p:spTgt>
                                        </p:tgtEl>
                                        <p:attrNameLst>
                                          <p:attrName>style.visibility</p:attrName>
                                        </p:attrNameLst>
                                      </p:cBhvr>
                                      <p:to>
                                        <p:strVal val="visible"/>
                                      </p:to>
                                    </p:set>
                                    <p:animEffect transition="in" filter="fade">
                                      <p:cBhvr>
                                        <p:cTn id="26" dur="1500"/>
                                        <p:tgtEl>
                                          <p:spTgt spid="11">
                                            <p:txEl>
                                              <p:pRg st="6" end="6"/>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11">
                                            <p:txEl>
                                              <p:pRg st="7" end="7"/>
                                            </p:txEl>
                                          </p:spTgt>
                                        </p:tgtEl>
                                        <p:attrNameLst>
                                          <p:attrName>style.visibility</p:attrName>
                                        </p:attrNameLst>
                                      </p:cBhvr>
                                      <p:to>
                                        <p:strVal val="visible"/>
                                      </p:to>
                                    </p:set>
                                    <p:animEffect transition="in" filter="fade">
                                      <p:cBhvr>
                                        <p:cTn id="29" dur="1500"/>
                                        <p:tgtEl>
                                          <p:spTgt spid="11">
                                            <p:txEl>
                                              <p:pRg st="7" end="7"/>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11">
                                            <p:txEl>
                                              <p:pRg st="8" end="8"/>
                                            </p:txEl>
                                          </p:spTgt>
                                        </p:tgtEl>
                                        <p:attrNameLst>
                                          <p:attrName>style.visibility</p:attrName>
                                        </p:attrNameLst>
                                      </p:cBhvr>
                                      <p:to>
                                        <p:strVal val="visible"/>
                                      </p:to>
                                    </p:set>
                                    <p:animEffect transition="in" filter="fade">
                                      <p:cBhvr>
                                        <p:cTn id="32" dur="1500"/>
                                        <p:tgtEl>
                                          <p:spTgt spid="11">
                                            <p:txEl>
                                              <p:pRg st="8" end="8"/>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11">
                                            <p:txEl>
                                              <p:pRg st="9" end="9"/>
                                            </p:txEl>
                                          </p:spTgt>
                                        </p:tgtEl>
                                        <p:attrNameLst>
                                          <p:attrName>style.visibility</p:attrName>
                                        </p:attrNameLst>
                                      </p:cBhvr>
                                      <p:to>
                                        <p:strVal val="visible"/>
                                      </p:to>
                                    </p:set>
                                    <p:animEffect transition="in" filter="fade">
                                      <p:cBhvr>
                                        <p:cTn id="35" dur="1500"/>
                                        <p:tgtEl>
                                          <p:spTgt spid="11">
                                            <p:txEl>
                                              <p:pRg st="9" end="9"/>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11">
                                            <p:txEl>
                                              <p:pRg st="10" end="10"/>
                                            </p:txEl>
                                          </p:spTgt>
                                        </p:tgtEl>
                                        <p:attrNameLst>
                                          <p:attrName>style.visibility</p:attrName>
                                        </p:attrNameLst>
                                      </p:cBhvr>
                                      <p:to>
                                        <p:strVal val="visible"/>
                                      </p:to>
                                    </p:set>
                                    <p:animEffect transition="in" filter="fade">
                                      <p:cBhvr>
                                        <p:cTn id="38" dur="1500"/>
                                        <p:tgtEl>
                                          <p:spTgt spid="11">
                                            <p:txEl>
                                              <p:pRg st="10" end="10"/>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11">
                                            <p:txEl>
                                              <p:pRg st="11" end="11"/>
                                            </p:txEl>
                                          </p:spTgt>
                                        </p:tgtEl>
                                        <p:attrNameLst>
                                          <p:attrName>style.visibility</p:attrName>
                                        </p:attrNameLst>
                                      </p:cBhvr>
                                      <p:to>
                                        <p:strVal val="visible"/>
                                      </p:to>
                                    </p:set>
                                    <p:animEffect transition="in" filter="fade">
                                      <p:cBhvr>
                                        <p:cTn id="41" dur="1500"/>
                                        <p:tgtEl>
                                          <p:spTgt spid="11">
                                            <p:txEl>
                                              <p:pRg st="11" end="1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500"/>
                                        <p:tgtEl>
                                          <p:spTgt spid="14"/>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0" y="0"/>
            <a:ext cx="18288000" cy="10307640"/>
          </a:xfrm>
          <a:prstGeom prst="rect">
            <a:avLst/>
          </a:prstGeom>
        </p:spPr>
      </p:pic>
      <p:pic>
        <p:nvPicPr>
          <p:cNvPr id="3" name="Picture 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3964752" y="20640"/>
            <a:ext cx="4323248" cy="2423111"/>
          </a:xfrm>
          <a:prstGeom prst="rect">
            <a:avLst/>
          </a:prstGeom>
        </p:spPr>
      </p:pic>
      <p:sp>
        <p:nvSpPr>
          <p:cNvPr id="5" name="TextBox 5"/>
          <p:cNvSpPr txBox="1"/>
          <p:nvPr/>
        </p:nvSpPr>
        <p:spPr>
          <a:xfrm>
            <a:off x="582914" y="257872"/>
            <a:ext cx="11225381" cy="997966"/>
          </a:xfrm>
          <a:prstGeom prst="rect">
            <a:avLst/>
          </a:prstGeom>
        </p:spPr>
        <p:txBody>
          <a:bodyPr wrap="square" lIns="0" tIns="0" rIns="0" bIns="0" rtlCol="0" anchor="t">
            <a:spAutoFit/>
          </a:bodyPr>
          <a:lstStyle/>
          <a:p>
            <a:pPr>
              <a:lnSpc>
                <a:spcPts val="8499"/>
              </a:lnSpc>
            </a:pPr>
            <a:r>
              <a:rPr lang="de-CH" sz="5400" dirty="0">
                <a:solidFill>
                  <a:srgbClr val="00726F"/>
                </a:solidFill>
                <a:latin typeface="Source Sans Pro Bold"/>
              </a:rPr>
              <a:t>Politik</a:t>
            </a:r>
          </a:p>
        </p:txBody>
      </p:sp>
      <p:sp>
        <p:nvSpPr>
          <p:cNvPr id="30" name="TextBox 5">
            <a:extLst>
              <a:ext uri="{FF2B5EF4-FFF2-40B4-BE49-F238E27FC236}">
                <a16:creationId xmlns:a16="http://schemas.microsoft.com/office/drawing/2014/main" id="{081400CF-134F-4C53-834A-F5F8193ADB37}"/>
              </a:ext>
            </a:extLst>
          </p:cNvPr>
          <p:cNvSpPr txBox="1"/>
          <p:nvPr/>
        </p:nvSpPr>
        <p:spPr>
          <a:xfrm>
            <a:off x="374563" y="1683704"/>
            <a:ext cx="4304941" cy="1723549"/>
          </a:xfrm>
          <a:prstGeom prst="rect">
            <a:avLst/>
          </a:prstGeom>
        </p:spPr>
        <p:txBody>
          <a:bodyPr wrap="square" lIns="0" tIns="0" rIns="0" bIns="0" rtlCol="0" anchor="t">
            <a:spAutoFit/>
          </a:bodyPr>
          <a:lstStyle/>
          <a:p>
            <a:pPr marL="457200" indent="-457200">
              <a:buFont typeface="Arial" panose="020B0604020202020204" pitchFamily="34" charset="0"/>
              <a:buChar char="•"/>
            </a:pPr>
            <a:endParaRPr lang="de-CH" sz="2800" dirty="0">
              <a:solidFill>
                <a:srgbClr val="C00000"/>
              </a:solidFill>
              <a:latin typeface="Source Sans Pro"/>
            </a:endParaRPr>
          </a:p>
          <a:p>
            <a:endParaRPr lang="de-CH" sz="2800" dirty="0">
              <a:solidFill>
                <a:srgbClr val="C00000"/>
              </a:solidFill>
              <a:latin typeface="Source Sans Pro"/>
            </a:endParaRPr>
          </a:p>
          <a:p>
            <a:endParaRPr lang="de-CH" sz="2800" dirty="0">
              <a:solidFill>
                <a:srgbClr val="00726F"/>
              </a:solidFill>
              <a:latin typeface="Source Sans Pro"/>
            </a:endParaRPr>
          </a:p>
          <a:p>
            <a:r>
              <a:rPr lang="en-US" sz="2800" dirty="0">
                <a:solidFill>
                  <a:srgbClr val="00726F"/>
                </a:solidFill>
                <a:latin typeface="Source Sans Pro"/>
              </a:rPr>
              <a:t> </a:t>
            </a:r>
          </a:p>
        </p:txBody>
      </p:sp>
      <p:sp>
        <p:nvSpPr>
          <p:cNvPr id="12" name="Rechteck 11">
            <a:extLst>
              <a:ext uri="{FF2B5EF4-FFF2-40B4-BE49-F238E27FC236}">
                <a16:creationId xmlns:a16="http://schemas.microsoft.com/office/drawing/2014/main" id="{87BACB32-922A-4503-AF89-D46C7F162D5D}"/>
              </a:ext>
            </a:extLst>
          </p:cNvPr>
          <p:cNvSpPr/>
          <p:nvPr/>
        </p:nvSpPr>
        <p:spPr>
          <a:xfrm>
            <a:off x="503040" y="1663058"/>
            <a:ext cx="6993206" cy="10248960"/>
          </a:xfrm>
          <a:prstGeom prst="rect">
            <a:avLst/>
          </a:prstGeom>
        </p:spPr>
        <p:txBody>
          <a:bodyPr wrap="square">
            <a:spAutoFit/>
          </a:bodyPr>
          <a:lstStyle/>
          <a:p>
            <a:r>
              <a:rPr lang="de-CH" sz="3200" dirty="0">
                <a:solidFill>
                  <a:srgbClr val="BBCF00"/>
                </a:solidFill>
                <a:latin typeface="Source Sans Pro Bold"/>
              </a:rPr>
              <a:t>positiv</a:t>
            </a:r>
            <a:endParaRPr lang="en-US" sz="3200" dirty="0">
              <a:solidFill>
                <a:srgbClr val="BBCF00"/>
              </a:solidFill>
              <a:latin typeface="Source Sans Pro Bold"/>
            </a:endParaRPr>
          </a:p>
          <a:p>
            <a:r>
              <a:rPr lang="de-CH" sz="3200" b="1" dirty="0">
                <a:solidFill>
                  <a:srgbClr val="007B48"/>
                </a:solidFill>
                <a:latin typeface="Source Sans Pro"/>
              </a:rPr>
              <a:t>Zufriedenheit mit der Gemeindepolitik und Verwaltung</a:t>
            </a:r>
          </a:p>
          <a:p>
            <a:r>
              <a:rPr lang="de-CH" sz="2800" dirty="0">
                <a:solidFill>
                  <a:srgbClr val="007B48"/>
                </a:solidFill>
                <a:latin typeface="Source Sans Pro"/>
              </a:rPr>
              <a:t>Identifikation mit Gemeinde. Gemeinde kümmert sich um Einwohnerinnen und Einwohner. Tageskarten. Grünabfuhr. Senioren-Info. Diese Befragung wird geschätzt.</a:t>
            </a:r>
          </a:p>
          <a:p>
            <a:endParaRPr lang="de-CH" sz="1600" dirty="0">
              <a:solidFill>
                <a:srgbClr val="007B48"/>
              </a:solidFill>
              <a:latin typeface="Source Sans Pro"/>
            </a:endParaRPr>
          </a:p>
          <a:p>
            <a:r>
              <a:rPr lang="de-CH" sz="3200" dirty="0">
                <a:solidFill>
                  <a:srgbClr val="C00000"/>
                </a:solidFill>
                <a:latin typeface="Source Sans Pro Bold"/>
              </a:rPr>
              <a:t>negativ</a:t>
            </a:r>
          </a:p>
          <a:p>
            <a:r>
              <a:rPr lang="de-CH" sz="2800" dirty="0">
                <a:solidFill>
                  <a:srgbClr val="007B48"/>
                </a:solidFill>
                <a:latin typeface="Source Sans Pro"/>
              </a:rPr>
              <a:t>Angst vor Digitalisierung. Wohnen wird teurer aufgrund von Gebühren. Wasserbauplan. Neues Prozedere für Tageskartenbezug. </a:t>
            </a:r>
            <a:r>
              <a:rPr lang="de-CH" sz="2800" dirty="0" err="1">
                <a:solidFill>
                  <a:srgbClr val="007B48"/>
                </a:solidFill>
                <a:latin typeface="Source Sans Pro"/>
              </a:rPr>
              <a:t>Bernapark</a:t>
            </a:r>
            <a:r>
              <a:rPr lang="de-CH" sz="2800" dirty="0">
                <a:solidFill>
                  <a:srgbClr val="007B48"/>
                </a:solidFill>
                <a:latin typeface="Source Sans Pro"/>
              </a:rPr>
              <a:t>: Gemeinde ev. mehr links. Gemeinde hat dort mit Anschlussgebühren Geld geschenkt. </a:t>
            </a:r>
          </a:p>
          <a:p>
            <a:r>
              <a:rPr lang="de-CH" sz="2800" dirty="0">
                <a:solidFill>
                  <a:srgbClr val="007B48"/>
                </a:solidFill>
                <a:latin typeface="Source Sans Pro"/>
              </a:rPr>
              <a:t>Engagement in Politik vorwiegend von 70+jährigen. Hundefeindlichkeit: Plakat kein Freilauf für Hunde. Erstkontakt Gemeinde. </a:t>
            </a:r>
          </a:p>
          <a:p>
            <a:endParaRPr lang="de-CH" sz="2800" dirty="0">
              <a:solidFill>
                <a:srgbClr val="007B48"/>
              </a:solidFill>
              <a:latin typeface="Source Sans Pro"/>
            </a:endParaRPr>
          </a:p>
          <a:p>
            <a:endParaRPr lang="de-CH" sz="2800" dirty="0">
              <a:solidFill>
                <a:srgbClr val="007B48"/>
              </a:solidFill>
              <a:latin typeface="Source Sans Pro"/>
            </a:endParaRPr>
          </a:p>
          <a:p>
            <a:endParaRPr lang="de-CH" sz="2800" dirty="0">
              <a:solidFill>
                <a:srgbClr val="007B48"/>
              </a:solidFill>
              <a:latin typeface="Source Sans Pro"/>
            </a:endParaRPr>
          </a:p>
          <a:p>
            <a:r>
              <a:rPr lang="de-CH" sz="2800" dirty="0">
                <a:solidFill>
                  <a:srgbClr val="007B48"/>
                </a:solidFill>
                <a:latin typeface="Source Sans Pro"/>
              </a:rPr>
              <a:t> </a:t>
            </a:r>
            <a:endParaRPr lang="de-CH" sz="2400" dirty="0">
              <a:solidFill>
                <a:srgbClr val="007B48"/>
              </a:solidFill>
              <a:latin typeface="Source Sans Pro"/>
            </a:endParaRPr>
          </a:p>
        </p:txBody>
      </p:sp>
      <p:pic>
        <p:nvPicPr>
          <p:cNvPr id="4" name="Grafik 3">
            <a:extLst>
              <a:ext uri="{FF2B5EF4-FFF2-40B4-BE49-F238E27FC236}">
                <a16:creationId xmlns:a16="http://schemas.microsoft.com/office/drawing/2014/main" id="{A2298FB1-241B-43AF-A2EE-DC1830807BD4}"/>
              </a:ext>
            </a:extLst>
          </p:cNvPr>
          <p:cNvPicPr>
            <a:picLocks noChangeAspect="1"/>
          </p:cNvPicPr>
          <p:nvPr/>
        </p:nvPicPr>
        <p:blipFill>
          <a:blip r:embed="rId5"/>
          <a:stretch>
            <a:fillRect/>
          </a:stretch>
        </p:blipFill>
        <p:spPr>
          <a:xfrm>
            <a:off x="7367769" y="3552335"/>
            <a:ext cx="2784343" cy="3341210"/>
          </a:xfrm>
          <a:prstGeom prst="rect">
            <a:avLst/>
          </a:prstGeom>
        </p:spPr>
      </p:pic>
      <p:sp>
        <p:nvSpPr>
          <p:cNvPr id="9" name="Rechteck 8">
            <a:extLst>
              <a:ext uri="{FF2B5EF4-FFF2-40B4-BE49-F238E27FC236}">
                <a16:creationId xmlns:a16="http://schemas.microsoft.com/office/drawing/2014/main" id="{8971891D-0061-4EFB-BDFA-691D8935B840}"/>
              </a:ext>
            </a:extLst>
          </p:cNvPr>
          <p:cNvSpPr/>
          <p:nvPr/>
        </p:nvSpPr>
        <p:spPr>
          <a:xfrm>
            <a:off x="10450510" y="2045404"/>
            <a:ext cx="6993206" cy="6986528"/>
          </a:xfrm>
          <a:prstGeom prst="rect">
            <a:avLst/>
          </a:prstGeom>
        </p:spPr>
        <p:txBody>
          <a:bodyPr wrap="square">
            <a:spAutoFit/>
          </a:bodyPr>
          <a:lstStyle/>
          <a:p>
            <a:r>
              <a:rPr lang="de-CH" sz="2800" b="1" dirty="0">
                <a:solidFill>
                  <a:srgbClr val="0070C0"/>
                </a:solidFill>
                <a:latin typeface="Source Sans Pro"/>
              </a:rPr>
              <a:t>Vision</a:t>
            </a:r>
          </a:p>
          <a:p>
            <a:r>
              <a:rPr lang="de-CH" sz="2800" dirty="0">
                <a:solidFill>
                  <a:srgbClr val="007B48"/>
                </a:solidFill>
                <a:latin typeface="Source Sans Pro"/>
              </a:rPr>
              <a:t>Gemeindeabstimmungen schriftlich anstelle Gemeindeversammlungen. Vereinfachen von Administrativem auf der Gemeinde. Mitarbeit und Politisieren in Parteien attraktiver für jüngere Generationen machen.  </a:t>
            </a:r>
          </a:p>
          <a:p>
            <a:r>
              <a:rPr lang="de-CH" sz="2800" dirty="0">
                <a:solidFill>
                  <a:srgbClr val="007B48"/>
                </a:solidFill>
                <a:latin typeface="Source Sans Pro"/>
              </a:rPr>
              <a:t> </a:t>
            </a:r>
          </a:p>
          <a:p>
            <a:endParaRPr lang="de-CH" sz="2800" dirty="0">
              <a:solidFill>
                <a:srgbClr val="007B48"/>
              </a:solidFill>
              <a:latin typeface="Source Sans Pro"/>
            </a:endParaRPr>
          </a:p>
          <a:p>
            <a:r>
              <a:rPr lang="de-CH" sz="2800" b="1" dirty="0">
                <a:solidFill>
                  <a:srgbClr val="FFED00"/>
                </a:solidFill>
                <a:highlight>
                  <a:srgbClr val="919291"/>
                </a:highlight>
                <a:latin typeface="Source Sans Pro"/>
              </a:rPr>
              <a:t>Ideen</a:t>
            </a:r>
          </a:p>
          <a:p>
            <a:r>
              <a:rPr lang="de-CH" sz="2800" dirty="0">
                <a:solidFill>
                  <a:srgbClr val="007B48"/>
                </a:solidFill>
                <a:latin typeface="Source Sans Pro"/>
              </a:rPr>
              <a:t>Abfallsäcke für Neophyten zur Verfügung stellen. Sensibilisieren für das Thema Alter(n). Noch Themen vom ALB 2005 umsetzten z.B. Mobilität. Renaturierung und Energiegewinnung besser miteinander vereinbaren (Turbine </a:t>
            </a:r>
            <a:r>
              <a:rPr lang="de-CH" sz="2800" dirty="0" err="1">
                <a:solidFill>
                  <a:srgbClr val="007B48"/>
                </a:solidFill>
                <a:latin typeface="Source Sans Pro"/>
              </a:rPr>
              <a:t>Deisswil</a:t>
            </a:r>
            <a:r>
              <a:rPr lang="de-CH" sz="2800" dirty="0">
                <a:solidFill>
                  <a:srgbClr val="007B48"/>
                </a:solidFill>
                <a:latin typeface="Source Sans Pro"/>
              </a:rPr>
              <a:t>, Nutzung Wasserkraft).</a:t>
            </a:r>
          </a:p>
        </p:txBody>
      </p:sp>
    </p:spTree>
    <p:extLst>
      <p:ext uri="{BB962C8B-B14F-4D97-AF65-F5344CB8AC3E}">
        <p14:creationId xmlns:p14="http://schemas.microsoft.com/office/powerpoint/2010/main" val="27520660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41780" y="0"/>
            <a:ext cx="18329780" cy="10317686"/>
          </a:xfrm>
          <a:prstGeom prst="rect">
            <a:avLst/>
          </a:prstGeom>
        </p:spPr>
      </p:pic>
      <p:pic>
        <p:nvPicPr>
          <p:cNvPr id="3" name="Picture 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3964752" y="20640"/>
            <a:ext cx="4323248" cy="2423111"/>
          </a:xfrm>
          <a:prstGeom prst="rect">
            <a:avLst/>
          </a:prstGeom>
        </p:spPr>
      </p:pic>
      <p:sp>
        <p:nvSpPr>
          <p:cNvPr id="5" name="TextBox 5"/>
          <p:cNvSpPr txBox="1"/>
          <p:nvPr/>
        </p:nvSpPr>
        <p:spPr>
          <a:xfrm>
            <a:off x="582914" y="257872"/>
            <a:ext cx="11225381" cy="997966"/>
          </a:xfrm>
          <a:prstGeom prst="rect">
            <a:avLst/>
          </a:prstGeom>
        </p:spPr>
        <p:txBody>
          <a:bodyPr wrap="square" lIns="0" tIns="0" rIns="0" bIns="0" rtlCol="0" anchor="t">
            <a:spAutoFit/>
          </a:bodyPr>
          <a:lstStyle/>
          <a:p>
            <a:pPr>
              <a:lnSpc>
                <a:spcPts val="8499"/>
              </a:lnSpc>
            </a:pPr>
            <a:r>
              <a:rPr lang="de-CH" sz="5400" dirty="0">
                <a:solidFill>
                  <a:srgbClr val="00726F"/>
                </a:solidFill>
                <a:latin typeface="Source Sans Pro Bold"/>
              </a:rPr>
              <a:t>Soziale Netzwerke und Angebote</a:t>
            </a:r>
          </a:p>
        </p:txBody>
      </p:sp>
      <p:sp>
        <p:nvSpPr>
          <p:cNvPr id="30" name="TextBox 5">
            <a:extLst>
              <a:ext uri="{FF2B5EF4-FFF2-40B4-BE49-F238E27FC236}">
                <a16:creationId xmlns:a16="http://schemas.microsoft.com/office/drawing/2014/main" id="{081400CF-134F-4C53-834A-F5F8193ADB37}"/>
              </a:ext>
            </a:extLst>
          </p:cNvPr>
          <p:cNvSpPr txBox="1"/>
          <p:nvPr/>
        </p:nvSpPr>
        <p:spPr>
          <a:xfrm>
            <a:off x="374563" y="1683704"/>
            <a:ext cx="4304941" cy="1723549"/>
          </a:xfrm>
          <a:prstGeom prst="rect">
            <a:avLst/>
          </a:prstGeom>
        </p:spPr>
        <p:txBody>
          <a:bodyPr wrap="square" lIns="0" tIns="0" rIns="0" bIns="0" rtlCol="0" anchor="t">
            <a:spAutoFit/>
          </a:bodyPr>
          <a:lstStyle/>
          <a:p>
            <a:pPr marL="457200" indent="-457200">
              <a:buFont typeface="Arial" panose="020B0604020202020204" pitchFamily="34" charset="0"/>
              <a:buChar char="•"/>
            </a:pPr>
            <a:endParaRPr lang="de-CH" sz="2800" dirty="0">
              <a:solidFill>
                <a:srgbClr val="C00000"/>
              </a:solidFill>
              <a:latin typeface="Source Sans Pro"/>
            </a:endParaRPr>
          </a:p>
          <a:p>
            <a:endParaRPr lang="de-CH" sz="2800" dirty="0">
              <a:solidFill>
                <a:srgbClr val="C00000"/>
              </a:solidFill>
              <a:latin typeface="Source Sans Pro"/>
            </a:endParaRPr>
          </a:p>
          <a:p>
            <a:endParaRPr lang="de-CH" sz="2800" dirty="0">
              <a:solidFill>
                <a:srgbClr val="00726F"/>
              </a:solidFill>
              <a:latin typeface="Source Sans Pro"/>
            </a:endParaRPr>
          </a:p>
          <a:p>
            <a:r>
              <a:rPr lang="en-US" sz="2800" dirty="0">
                <a:solidFill>
                  <a:srgbClr val="00726F"/>
                </a:solidFill>
                <a:latin typeface="Source Sans Pro"/>
              </a:rPr>
              <a:t> </a:t>
            </a:r>
          </a:p>
        </p:txBody>
      </p:sp>
      <p:sp>
        <p:nvSpPr>
          <p:cNvPr id="12" name="Rechteck 11">
            <a:extLst>
              <a:ext uri="{FF2B5EF4-FFF2-40B4-BE49-F238E27FC236}">
                <a16:creationId xmlns:a16="http://schemas.microsoft.com/office/drawing/2014/main" id="{87BACB32-922A-4503-AF89-D46C7F162D5D}"/>
              </a:ext>
            </a:extLst>
          </p:cNvPr>
          <p:cNvSpPr/>
          <p:nvPr/>
        </p:nvSpPr>
        <p:spPr>
          <a:xfrm>
            <a:off x="510906" y="2443751"/>
            <a:ext cx="5752774" cy="5693866"/>
          </a:xfrm>
          <a:prstGeom prst="rect">
            <a:avLst/>
          </a:prstGeom>
        </p:spPr>
        <p:txBody>
          <a:bodyPr wrap="square">
            <a:spAutoFit/>
          </a:bodyPr>
          <a:lstStyle/>
          <a:p>
            <a:r>
              <a:rPr lang="de-CH" sz="2800" dirty="0">
                <a:solidFill>
                  <a:srgbClr val="BBCF00"/>
                </a:solidFill>
                <a:latin typeface="Source Sans Pro Bold"/>
              </a:rPr>
              <a:t>positiv </a:t>
            </a:r>
            <a:endParaRPr lang="en-US" sz="2800" dirty="0">
              <a:solidFill>
                <a:srgbClr val="BBCF00"/>
              </a:solidFill>
              <a:latin typeface="Source Sans Pro Bold"/>
            </a:endParaRPr>
          </a:p>
          <a:p>
            <a:r>
              <a:rPr lang="de-CH" sz="2800" dirty="0">
                <a:solidFill>
                  <a:srgbClr val="007B48"/>
                </a:solidFill>
                <a:latin typeface="Source Sans Pro"/>
              </a:rPr>
              <a:t>Man kennt und hilft sich, gutes Verhältnis zur Nachbarschaft. Vereine und Kirche mit ihren Angeboten verbinden die Menschen und bieten Platz für Freiwilligenarbeit. Altersausflüge- und Nachmittage. </a:t>
            </a:r>
          </a:p>
          <a:p>
            <a:endParaRPr lang="de-CH" sz="2800" dirty="0">
              <a:solidFill>
                <a:srgbClr val="007B48"/>
              </a:solidFill>
              <a:latin typeface="Source Sans Pro"/>
            </a:endParaRPr>
          </a:p>
          <a:p>
            <a:r>
              <a:rPr lang="de-CH" sz="2800" b="1" dirty="0">
                <a:solidFill>
                  <a:srgbClr val="C00000"/>
                </a:solidFill>
                <a:latin typeface="Source Sans Pro"/>
              </a:rPr>
              <a:t>negativ</a:t>
            </a:r>
          </a:p>
          <a:p>
            <a:r>
              <a:rPr lang="de-CH" sz="2800" dirty="0">
                <a:solidFill>
                  <a:srgbClr val="007B48"/>
                </a:solidFill>
                <a:latin typeface="Source Sans Pro"/>
              </a:rPr>
              <a:t>Veränderungen des dörflichen Zusammenlebens: Vergrösserung, zunehmende Anonymität, Entfremdung. Zu wenig Anlässe. </a:t>
            </a:r>
          </a:p>
        </p:txBody>
      </p:sp>
      <p:pic>
        <p:nvPicPr>
          <p:cNvPr id="4" name="Grafik 3">
            <a:extLst>
              <a:ext uri="{FF2B5EF4-FFF2-40B4-BE49-F238E27FC236}">
                <a16:creationId xmlns:a16="http://schemas.microsoft.com/office/drawing/2014/main" id="{CB3BFAA9-20B3-4B78-B4A0-2DE80388A8CC}"/>
              </a:ext>
            </a:extLst>
          </p:cNvPr>
          <p:cNvPicPr>
            <a:picLocks noChangeAspect="1"/>
          </p:cNvPicPr>
          <p:nvPr/>
        </p:nvPicPr>
        <p:blipFill>
          <a:blip r:embed="rId5"/>
          <a:stretch>
            <a:fillRect/>
          </a:stretch>
        </p:blipFill>
        <p:spPr>
          <a:xfrm>
            <a:off x="6127434" y="3107185"/>
            <a:ext cx="2119330" cy="4134002"/>
          </a:xfrm>
          <a:prstGeom prst="rect">
            <a:avLst/>
          </a:prstGeom>
        </p:spPr>
      </p:pic>
      <p:sp>
        <p:nvSpPr>
          <p:cNvPr id="9" name="Rechteck 8">
            <a:extLst>
              <a:ext uri="{FF2B5EF4-FFF2-40B4-BE49-F238E27FC236}">
                <a16:creationId xmlns:a16="http://schemas.microsoft.com/office/drawing/2014/main" id="{26D7827B-F9EE-4CBE-9241-D56067FED1B3}"/>
              </a:ext>
            </a:extLst>
          </p:cNvPr>
          <p:cNvSpPr/>
          <p:nvPr/>
        </p:nvSpPr>
        <p:spPr>
          <a:xfrm>
            <a:off x="8196779" y="2293498"/>
            <a:ext cx="10028551" cy="6986528"/>
          </a:xfrm>
          <a:prstGeom prst="rect">
            <a:avLst/>
          </a:prstGeom>
        </p:spPr>
        <p:txBody>
          <a:bodyPr wrap="square">
            <a:spAutoFit/>
          </a:bodyPr>
          <a:lstStyle/>
          <a:p>
            <a:r>
              <a:rPr lang="de-CH" sz="2800" b="1" dirty="0">
                <a:solidFill>
                  <a:srgbClr val="0070C0"/>
                </a:solidFill>
                <a:latin typeface="Source Sans Pro"/>
              </a:rPr>
              <a:t>Vision</a:t>
            </a:r>
          </a:p>
          <a:p>
            <a:r>
              <a:rPr lang="de-CH" sz="2800" dirty="0">
                <a:solidFill>
                  <a:srgbClr val="007B48"/>
                </a:solidFill>
                <a:latin typeface="Source Sans Pro"/>
              </a:rPr>
              <a:t>Frieden, Gleichberechtigung, freundliche Leute, gute familiäre Verhältnisse, Nachbarhilfe. Eine gute Freundin haben. Gegenseitiger Respekt unabhängig vom Alter. Würdigung der Freiwilligenarbeit, Vereine Stärken. Plausch- Jass-Gruppe. Aktives Zusammenarbeiten zwischen Dorf und </a:t>
            </a:r>
            <a:r>
              <a:rPr lang="de-CH" sz="2800" dirty="0" err="1">
                <a:solidFill>
                  <a:srgbClr val="007B48"/>
                </a:solidFill>
                <a:latin typeface="Source Sans Pro"/>
              </a:rPr>
              <a:t>Bernapark</a:t>
            </a:r>
            <a:r>
              <a:rPr lang="de-CH" sz="2800" dirty="0">
                <a:solidFill>
                  <a:srgbClr val="007B48"/>
                </a:solidFill>
                <a:latin typeface="Source Sans Pro"/>
              </a:rPr>
              <a:t>-Bevölkerung. Generationentreffpunkt beim Zelt. Schiessstand aufheben. </a:t>
            </a:r>
          </a:p>
          <a:p>
            <a:r>
              <a:rPr lang="de-CH" sz="2800" dirty="0">
                <a:solidFill>
                  <a:srgbClr val="007B48"/>
                </a:solidFill>
                <a:latin typeface="Source Sans Pro"/>
              </a:rPr>
              <a:t> </a:t>
            </a:r>
          </a:p>
          <a:p>
            <a:r>
              <a:rPr lang="de-CH" sz="2800" b="1" dirty="0">
                <a:solidFill>
                  <a:srgbClr val="FFED00"/>
                </a:solidFill>
                <a:highlight>
                  <a:srgbClr val="919291"/>
                </a:highlight>
                <a:latin typeface="Source Sans Pro"/>
              </a:rPr>
              <a:t>Ideen</a:t>
            </a:r>
          </a:p>
          <a:p>
            <a:r>
              <a:rPr lang="de-CH" sz="2800" dirty="0">
                <a:solidFill>
                  <a:srgbClr val="007B48"/>
                </a:solidFill>
                <a:latin typeface="Source Sans Pro"/>
              </a:rPr>
              <a:t>Gemeinschaft fördern. Generationenübergreifende Angebote ausbauen. Mehr Vorträge, Jass- und Tanzanlässe. Anlaufstelle für digitale Problemlösungen. Freiwilligenarbeit und vorhandene Ressourcen fördern. Zusammenarbeit zwischen Altersheimen stärken. Unerreichbare Menschen aufsuchen. Green-Care fördern: (z.B. Bauernhof mit sozialen Dienstleistungen). Quartiere von innen her stärken. Gemeinsam Brocki renovieren. </a:t>
            </a:r>
          </a:p>
        </p:txBody>
      </p:sp>
    </p:spTree>
    <p:extLst>
      <p:ext uri="{BB962C8B-B14F-4D97-AF65-F5344CB8AC3E}">
        <p14:creationId xmlns:p14="http://schemas.microsoft.com/office/powerpoint/2010/main" val="40685923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0" y="0"/>
            <a:ext cx="18288000" cy="10314615"/>
          </a:xfrm>
          <a:prstGeom prst="rect">
            <a:avLst/>
          </a:prstGeom>
        </p:spPr>
      </p:pic>
      <p:pic>
        <p:nvPicPr>
          <p:cNvPr id="6" name="Picture 6"/>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3964752" y="0"/>
            <a:ext cx="4323248" cy="2423111"/>
          </a:xfrm>
          <a:prstGeom prst="rect">
            <a:avLst/>
          </a:prstGeom>
        </p:spPr>
      </p:pic>
      <p:pic>
        <p:nvPicPr>
          <p:cNvPr id="10" name="Grafik 9">
            <a:extLst>
              <a:ext uri="{FF2B5EF4-FFF2-40B4-BE49-F238E27FC236}">
                <a16:creationId xmlns:a16="http://schemas.microsoft.com/office/drawing/2014/main" id="{88F22B90-F859-435D-A040-42B096F85D81}"/>
              </a:ext>
            </a:extLst>
          </p:cNvPr>
          <p:cNvPicPr>
            <a:picLocks noChangeAspect="1"/>
          </p:cNvPicPr>
          <p:nvPr/>
        </p:nvPicPr>
        <p:blipFill>
          <a:blip r:embed="rId5"/>
          <a:stretch>
            <a:fillRect/>
          </a:stretch>
        </p:blipFill>
        <p:spPr>
          <a:xfrm>
            <a:off x="9288016" y="3237266"/>
            <a:ext cx="4527332" cy="38504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7" name="TextBox 8">
            <a:extLst>
              <a:ext uri="{FF2B5EF4-FFF2-40B4-BE49-F238E27FC236}">
                <a16:creationId xmlns:a16="http://schemas.microsoft.com/office/drawing/2014/main" id="{6C569592-2CEC-4C62-875F-09C8DD55F34B}"/>
              </a:ext>
            </a:extLst>
          </p:cNvPr>
          <p:cNvSpPr txBox="1"/>
          <p:nvPr/>
        </p:nvSpPr>
        <p:spPr>
          <a:xfrm>
            <a:off x="596770" y="2428736"/>
            <a:ext cx="8691246" cy="5247527"/>
          </a:xfrm>
          <a:prstGeom prst="rect">
            <a:avLst/>
          </a:prstGeom>
        </p:spPr>
        <p:txBody>
          <a:bodyPr wrap="square" lIns="0" tIns="0" rIns="0" bIns="0" rtlCol="0" anchor="t">
            <a:spAutoFit/>
          </a:bodyPr>
          <a:lstStyle/>
          <a:p>
            <a:pPr marL="453390" lvl="1">
              <a:lnSpc>
                <a:spcPts val="5880"/>
              </a:lnSpc>
            </a:pPr>
            <a:r>
              <a:rPr lang="de-CH" sz="4200" u="sng" noProof="1">
                <a:solidFill>
                  <a:schemeClr val="bg1"/>
                </a:solidFill>
                <a:latin typeface="Source Sans Pro"/>
              </a:rPr>
              <a:t>Teil II - Workshop</a:t>
            </a:r>
          </a:p>
          <a:p>
            <a:pPr marL="866140" indent="-571500">
              <a:lnSpc>
                <a:spcPts val="5880"/>
              </a:lnSpc>
              <a:buFont typeface="Arial" panose="020B0604020202020204" pitchFamily="34" charset="0"/>
              <a:buChar char="•"/>
            </a:pPr>
            <a:r>
              <a:rPr lang="de-CH" sz="4200" noProof="1">
                <a:solidFill>
                  <a:schemeClr val="bg1"/>
                </a:solidFill>
                <a:latin typeface="Source Sans Pro"/>
              </a:rPr>
              <a:t>Ideen individuell priorisieren</a:t>
            </a:r>
          </a:p>
          <a:p>
            <a:pPr marL="866140" indent="-571500">
              <a:lnSpc>
                <a:spcPts val="5880"/>
              </a:lnSpc>
              <a:buFont typeface="Arial" panose="020B0604020202020204" pitchFamily="34" charset="0"/>
              <a:buChar char="•"/>
            </a:pPr>
            <a:r>
              <a:rPr lang="de-CH" sz="4200" noProof="1">
                <a:solidFill>
                  <a:schemeClr val="bg1"/>
                </a:solidFill>
                <a:latin typeface="Source Sans Pro"/>
              </a:rPr>
              <a:t>Apéro</a:t>
            </a:r>
          </a:p>
          <a:p>
            <a:pPr marL="866140" indent="-571500">
              <a:lnSpc>
                <a:spcPts val="5880"/>
              </a:lnSpc>
              <a:buFont typeface="Arial" panose="020B0604020202020204" pitchFamily="34" charset="0"/>
              <a:buChar char="•"/>
            </a:pPr>
            <a:r>
              <a:rPr lang="de-CH" sz="4200" noProof="1">
                <a:solidFill>
                  <a:schemeClr val="bg1"/>
                </a:solidFill>
                <a:latin typeface="Source Sans Pro"/>
              </a:rPr>
              <a:t>Favoriten werden vorgestellt</a:t>
            </a:r>
          </a:p>
          <a:p>
            <a:pPr marL="866140" indent="-571500">
              <a:lnSpc>
                <a:spcPts val="5880"/>
              </a:lnSpc>
              <a:buFont typeface="Arial" panose="020B0604020202020204" pitchFamily="34" charset="0"/>
              <a:buChar char="•"/>
            </a:pPr>
            <a:r>
              <a:rPr lang="de-CH" sz="4200" noProof="1">
                <a:solidFill>
                  <a:schemeClr val="bg1"/>
                </a:solidFill>
                <a:latin typeface="Source Sans Pro"/>
              </a:rPr>
              <a:t>Diskussion an Ideentischen</a:t>
            </a:r>
          </a:p>
          <a:p>
            <a:pPr marL="866140" indent="-571500">
              <a:lnSpc>
                <a:spcPts val="5880"/>
              </a:lnSpc>
              <a:buFont typeface="Arial" panose="020B0604020202020204" pitchFamily="34" charset="0"/>
              <a:buChar char="•"/>
            </a:pPr>
            <a:r>
              <a:rPr lang="de-CH" sz="4200" noProof="1">
                <a:solidFill>
                  <a:schemeClr val="bg1"/>
                </a:solidFill>
                <a:latin typeface="Source Sans Pro"/>
              </a:rPr>
              <a:t>Vorstellen Resultate Ideentische </a:t>
            </a:r>
          </a:p>
          <a:p>
            <a:pPr marL="866140" lvl="1" indent="-571500">
              <a:lnSpc>
                <a:spcPts val="5880"/>
              </a:lnSpc>
              <a:buFont typeface="Arial" panose="020B0604020202020204" pitchFamily="34" charset="0"/>
              <a:buChar char="•"/>
            </a:pPr>
            <a:r>
              <a:rPr lang="de-CH" sz="4200" noProof="1">
                <a:solidFill>
                  <a:schemeClr val="bg1"/>
                </a:solidFill>
                <a:latin typeface="Source Sans Pro"/>
              </a:rPr>
              <a:t>Abschluss 20.30 Uhr</a:t>
            </a:r>
          </a:p>
        </p:txBody>
      </p:sp>
    </p:spTree>
    <p:extLst>
      <p:ext uri="{BB962C8B-B14F-4D97-AF65-F5344CB8AC3E}">
        <p14:creationId xmlns:p14="http://schemas.microsoft.com/office/powerpoint/2010/main" val="975536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E73E01-36F6-B3AA-6748-9834C499406A}"/>
            </a:ext>
          </a:extLst>
        </p:cNvPr>
        <p:cNvGrpSpPr/>
        <p:nvPr/>
      </p:nvGrpSpPr>
      <p:grpSpPr>
        <a:xfrm>
          <a:off x="0" y="0"/>
          <a:ext cx="0" cy="0"/>
          <a:chOff x="0" y="0"/>
          <a:chExt cx="0" cy="0"/>
        </a:xfrm>
      </p:grpSpPr>
      <p:pic>
        <p:nvPicPr>
          <p:cNvPr id="2" name="Picture 2">
            <a:extLst>
              <a:ext uri="{FF2B5EF4-FFF2-40B4-BE49-F238E27FC236}">
                <a16:creationId xmlns:a16="http://schemas.microsoft.com/office/drawing/2014/main" id="{E0628C25-6694-D7F1-8E00-1931396E7445}"/>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1016" y="0"/>
            <a:ext cx="18361024" cy="10328076"/>
          </a:xfrm>
          <a:prstGeom prst="rect">
            <a:avLst/>
          </a:prstGeom>
        </p:spPr>
      </p:pic>
      <p:pic>
        <p:nvPicPr>
          <p:cNvPr id="3" name="Picture 3">
            <a:extLst>
              <a:ext uri="{FF2B5EF4-FFF2-40B4-BE49-F238E27FC236}">
                <a16:creationId xmlns:a16="http://schemas.microsoft.com/office/drawing/2014/main" id="{79A48AF9-AF5A-5839-32EF-5AB6AE559B32}"/>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5552712" y="0"/>
            <a:ext cx="2735288" cy="1533085"/>
          </a:xfrm>
          <a:prstGeom prst="rect">
            <a:avLst/>
          </a:prstGeom>
        </p:spPr>
      </p:pic>
      <p:sp>
        <p:nvSpPr>
          <p:cNvPr id="5" name="TextBox 5">
            <a:extLst>
              <a:ext uri="{FF2B5EF4-FFF2-40B4-BE49-F238E27FC236}">
                <a16:creationId xmlns:a16="http://schemas.microsoft.com/office/drawing/2014/main" id="{873641B0-2146-B72B-F3C8-9E7A025CEDC6}"/>
              </a:ext>
            </a:extLst>
          </p:cNvPr>
          <p:cNvSpPr txBox="1"/>
          <p:nvPr/>
        </p:nvSpPr>
        <p:spPr>
          <a:xfrm>
            <a:off x="935088" y="823020"/>
            <a:ext cx="15409712" cy="2462213"/>
          </a:xfrm>
          <a:prstGeom prst="rect">
            <a:avLst/>
          </a:prstGeom>
        </p:spPr>
        <p:txBody>
          <a:bodyPr wrap="square" lIns="0" tIns="0" rIns="0" bIns="0" rtlCol="0" anchor="t">
            <a:spAutoFit/>
          </a:bodyPr>
          <a:lstStyle/>
          <a:p>
            <a:r>
              <a:rPr lang="de-CH" sz="6000" dirty="0">
                <a:solidFill>
                  <a:srgbClr val="00726F"/>
                </a:solidFill>
                <a:latin typeface="Source Sans Pro Bold"/>
              </a:rPr>
              <a:t>Ideen individuell </a:t>
            </a:r>
          </a:p>
          <a:p>
            <a:r>
              <a:rPr lang="de-CH" sz="6000" dirty="0">
                <a:solidFill>
                  <a:srgbClr val="00726F"/>
                </a:solidFill>
                <a:latin typeface="Source Sans Pro Bold"/>
              </a:rPr>
              <a:t>priorisieren, Apéro, Austausch</a:t>
            </a:r>
          </a:p>
          <a:p>
            <a:pPr>
              <a:spcAft>
                <a:spcPts val="1200"/>
              </a:spcAft>
            </a:pPr>
            <a:endParaRPr lang="de-CH" sz="4000" dirty="0">
              <a:solidFill>
                <a:srgbClr val="00726F"/>
              </a:solidFill>
              <a:latin typeface="Source Sans Pro Bold"/>
            </a:endParaRPr>
          </a:p>
        </p:txBody>
      </p:sp>
      <p:sp>
        <p:nvSpPr>
          <p:cNvPr id="30" name="TextBox 5">
            <a:extLst>
              <a:ext uri="{FF2B5EF4-FFF2-40B4-BE49-F238E27FC236}">
                <a16:creationId xmlns:a16="http://schemas.microsoft.com/office/drawing/2014/main" id="{0FF5DD42-6D85-8B57-E4A7-74FBE14963EE}"/>
              </a:ext>
            </a:extLst>
          </p:cNvPr>
          <p:cNvSpPr txBox="1"/>
          <p:nvPr/>
        </p:nvSpPr>
        <p:spPr>
          <a:xfrm>
            <a:off x="374563" y="1683704"/>
            <a:ext cx="4304941" cy="1723549"/>
          </a:xfrm>
          <a:prstGeom prst="rect">
            <a:avLst/>
          </a:prstGeom>
        </p:spPr>
        <p:txBody>
          <a:bodyPr wrap="square" lIns="0" tIns="0" rIns="0" bIns="0" rtlCol="0" anchor="t">
            <a:spAutoFit/>
          </a:bodyPr>
          <a:lstStyle/>
          <a:p>
            <a:pPr marL="457200" indent="-457200">
              <a:buFont typeface="Arial" panose="020B0604020202020204" pitchFamily="34" charset="0"/>
              <a:buChar char="•"/>
            </a:pPr>
            <a:endParaRPr lang="de-CH" sz="2800" dirty="0">
              <a:solidFill>
                <a:srgbClr val="C00000"/>
              </a:solidFill>
              <a:latin typeface="Source Sans Pro"/>
            </a:endParaRPr>
          </a:p>
          <a:p>
            <a:endParaRPr lang="de-CH" sz="2800" dirty="0">
              <a:solidFill>
                <a:srgbClr val="C00000"/>
              </a:solidFill>
              <a:latin typeface="Source Sans Pro"/>
            </a:endParaRPr>
          </a:p>
          <a:p>
            <a:endParaRPr lang="de-CH" sz="2800" dirty="0">
              <a:solidFill>
                <a:srgbClr val="00726F"/>
              </a:solidFill>
              <a:latin typeface="Source Sans Pro"/>
            </a:endParaRPr>
          </a:p>
          <a:p>
            <a:r>
              <a:rPr lang="en-US" sz="2800" dirty="0">
                <a:solidFill>
                  <a:srgbClr val="00726F"/>
                </a:solidFill>
                <a:latin typeface="Source Sans Pro"/>
              </a:rPr>
              <a:t> </a:t>
            </a:r>
          </a:p>
        </p:txBody>
      </p:sp>
      <p:pic>
        <p:nvPicPr>
          <p:cNvPr id="10" name="Grafik 9">
            <a:extLst>
              <a:ext uri="{FF2B5EF4-FFF2-40B4-BE49-F238E27FC236}">
                <a16:creationId xmlns:a16="http://schemas.microsoft.com/office/drawing/2014/main" id="{6768D43C-6562-79DF-5F37-E52B4241FAB1}"/>
              </a:ext>
            </a:extLst>
          </p:cNvPr>
          <p:cNvPicPr>
            <a:picLocks noChangeAspect="1"/>
          </p:cNvPicPr>
          <p:nvPr/>
        </p:nvPicPr>
        <p:blipFill>
          <a:blip r:embed="rId5"/>
          <a:stretch>
            <a:fillRect/>
          </a:stretch>
        </p:blipFill>
        <p:spPr>
          <a:xfrm>
            <a:off x="10008096" y="0"/>
            <a:ext cx="5293002" cy="1543100"/>
          </a:xfrm>
          <a:prstGeom prst="rect">
            <a:avLst/>
          </a:prstGeom>
        </p:spPr>
      </p:pic>
      <p:grpSp>
        <p:nvGrpSpPr>
          <p:cNvPr id="4" name="Gruppieren 3">
            <a:extLst>
              <a:ext uri="{FF2B5EF4-FFF2-40B4-BE49-F238E27FC236}">
                <a16:creationId xmlns:a16="http://schemas.microsoft.com/office/drawing/2014/main" id="{66561FC5-C3A3-932C-07A8-C611AA75C19B}"/>
              </a:ext>
            </a:extLst>
          </p:cNvPr>
          <p:cNvGrpSpPr/>
          <p:nvPr/>
        </p:nvGrpSpPr>
        <p:grpSpPr>
          <a:xfrm>
            <a:off x="10080104" y="3357241"/>
            <a:ext cx="6494916" cy="5508648"/>
            <a:chOff x="7746172" y="2628802"/>
            <a:chExt cx="7063175" cy="6151410"/>
          </a:xfrm>
        </p:grpSpPr>
        <p:pic>
          <p:nvPicPr>
            <p:cNvPr id="6" name="Grafik 5">
              <a:extLst>
                <a:ext uri="{FF2B5EF4-FFF2-40B4-BE49-F238E27FC236}">
                  <a16:creationId xmlns:a16="http://schemas.microsoft.com/office/drawing/2014/main" id="{692B6436-B02A-F885-3F0C-21438F74F83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12444"/>
            <a:stretch/>
          </p:blipFill>
          <p:spPr>
            <a:xfrm>
              <a:off x="7916051" y="7828990"/>
              <a:ext cx="1781018" cy="951222"/>
            </a:xfrm>
            <a:prstGeom prst="rect">
              <a:avLst/>
            </a:prstGeom>
          </p:spPr>
        </p:pic>
        <p:sp>
          <p:nvSpPr>
            <p:cNvPr id="7" name="Pfeil: nach oben gebogen 6">
              <a:extLst>
                <a:ext uri="{FF2B5EF4-FFF2-40B4-BE49-F238E27FC236}">
                  <a16:creationId xmlns:a16="http://schemas.microsoft.com/office/drawing/2014/main" id="{95ED73D1-FB6D-DA1A-75EC-BD6AB9A38931}"/>
                </a:ext>
              </a:extLst>
            </p:cNvPr>
            <p:cNvSpPr/>
            <p:nvPr/>
          </p:nvSpPr>
          <p:spPr>
            <a:xfrm>
              <a:off x="10008096" y="6655668"/>
              <a:ext cx="4392486" cy="1876648"/>
            </a:xfrm>
            <a:prstGeom prst="bentUpArrow">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8" name="Grafik 7">
              <a:extLst>
                <a:ext uri="{FF2B5EF4-FFF2-40B4-BE49-F238E27FC236}">
                  <a16:creationId xmlns:a16="http://schemas.microsoft.com/office/drawing/2014/main" id="{380FEEA6-04EA-8862-AD2F-CCF8728E2FC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12444"/>
            <a:stretch/>
          </p:blipFill>
          <p:spPr>
            <a:xfrm>
              <a:off x="13114935" y="5433144"/>
              <a:ext cx="1694412" cy="904968"/>
            </a:xfrm>
            <a:prstGeom prst="rect">
              <a:avLst/>
            </a:prstGeom>
          </p:spPr>
        </p:pic>
        <p:sp>
          <p:nvSpPr>
            <p:cNvPr id="9" name="Pfeil: nach oben 8">
              <a:extLst>
                <a:ext uri="{FF2B5EF4-FFF2-40B4-BE49-F238E27FC236}">
                  <a16:creationId xmlns:a16="http://schemas.microsoft.com/office/drawing/2014/main" id="{9B514DF0-3216-1829-73A6-C7A16502E278}"/>
                </a:ext>
              </a:extLst>
            </p:cNvPr>
            <p:cNvSpPr/>
            <p:nvPr/>
          </p:nvSpPr>
          <p:spPr>
            <a:xfrm>
              <a:off x="13532757" y="3617679"/>
              <a:ext cx="858768" cy="1497909"/>
            </a:xfrm>
            <a:prstGeom prst="upArrow">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11" name="Grafik 10">
              <a:extLst>
                <a:ext uri="{FF2B5EF4-FFF2-40B4-BE49-F238E27FC236}">
                  <a16:creationId xmlns:a16="http://schemas.microsoft.com/office/drawing/2014/main" id="{3597DC99-B754-6907-F838-9EE0483628D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12444"/>
            <a:stretch/>
          </p:blipFill>
          <p:spPr>
            <a:xfrm>
              <a:off x="12040316" y="2628802"/>
              <a:ext cx="1694412" cy="904967"/>
            </a:xfrm>
            <a:prstGeom prst="rect">
              <a:avLst/>
            </a:prstGeom>
          </p:spPr>
        </p:pic>
        <p:sp>
          <p:nvSpPr>
            <p:cNvPr id="12" name="Pfeil: nach links 11">
              <a:extLst>
                <a:ext uri="{FF2B5EF4-FFF2-40B4-BE49-F238E27FC236}">
                  <a16:creationId xmlns:a16="http://schemas.microsoft.com/office/drawing/2014/main" id="{75E9ABFE-CA1A-19A5-A7D1-2F3D24BF1188}"/>
                </a:ext>
              </a:extLst>
            </p:cNvPr>
            <p:cNvSpPr/>
            <p:nvPr/>
          </p:nvSpPr>
          <p:spPr>
            <a:xfrm>
              <a:off x="10008096" y="2693025"/>
              <a:ext cx="1564099" cy="776519"/>
            </a:xfrm>
            <a:prstGeom prst="leftArrow">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13" name="Grafik 12">
              <a:extLst>
                <a:ext uri="{FF2B5EF4-FFF2-40B4-BE49-F238E27FC236}">
                  <a16:creationId xmlns:a16="http://schemas.microsoft.com/office/drawing/2014/main" id="{9789010A-6E72-7EB0-8395-44817CCCF23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12444"/>
            <a:stretch/>
          </p:blipFill>
          <p:spPr>
            <a:xfrm>
              <a:off x="7845563" y="2628802"/>
              <a:ext cx="1694412" cy="904967"/>
            </a:xfrm>
            <a:prstGeom prst="rect">
              <a:avLst/>
            </a:prstGeom>
          </p:spPr>
        </p:pic>
        <p:pic>
          <p:nvPicPr>
            <p:cNvPr id="14" name="Grafik 13">
              <a:extLst>
                <a:ext uri="{FF2B5EF4-FFF2-40B4-BE49-F238E27FC236}">
                  <a16:creationId xmlns:a16="http://schemas.microsoft.com/office/drawing/2014/main" id="{9B705964-FEBE-3DBE-6A87-EC55FDF6A5A2}"/>
                </a:ext>
              </a:extLst>
            </p:cNvPr>
            <p:cNvPicPr>
              <a:picLocks noChangeAspect="1"/>
            </p:cNvPicPr>
            <p:nvPr/>
          </p:nvPicPr>
          <p:blipFill>
            <a:blip r:embed="rId7"/>
            <a:stretch>
              <a:fillRect/>
            </a:stretch>
          </p:blipFill>
          <p:spPr>
            <a:xfrm>
              <a:off x="7746172" y="4262697"/>
              <a:ext cx="4743450" cy="2800350"/>
            </a:xfrm>
            <a:prstGeom prst="rect">
              <a:avLst/>
            </a:prstGeom>
            <a:ln>
              <a:noFill/>
            </a:ln>
            <a:effectLst>
              <a:softEdge rad="112500"/>
            </a:effectLst>
          </p:spPr>
        </p:pic>
      </p:grpSp>
      <p:pic>
        <p:nvPicPr>
          <p:cNvPr id="16" name="Grafik 15">
            <a:extLst>
              <a:ext uri="{FF2B5EF4-FFF2-40B4-BE49-F238E27FC236}">
                <a16:creationId xmlns:a16="http://schemas.microsoft.com/office/drawing/2014/main" id="{1F1DD823-E56D-4AC7-BB4A-9C3ED7BD9E42}"/>
              </a:ext>
            </a:extLst>
          </p:cNvPr>
          <p:cNvPicPr>
            <a:picLocks noChangeAspect="1"/>
          </p:cNvPicPr>
          <p:nvPr/>
        </p:nvPicPr>
        <p:blipFill>
          <a:blip r:embed="rId8"/>
          <a:stretch>
            <a:fillRect/>
          </a:stretch>
        </p:blipFill>
        <p:spPr>
          <a:xfrm>
            <a:off x="1130647" y="3563887"/>
            <a:ext cx="8518998" cy="5108005"/>
          </a:xfrm>
          <a:prstGeom prst="rect">
            <a:avLst/>
          </a:prstGeom>
        </p:spPr>
      </p:pic>
    </p:spTree>
    <p:extLst>
      <p:ext uri="{BB962C8B-B14F-4D97-AF65-F5344CB8AC3E}">
        <p14:creationId xmlns:p14="http://schemas.microsoft.com/office/powerpoint/2010/main" val="42158245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1016" y="0"/>
            <a:ext cx="18361024" cy="10328076"/>
          </a:xfrm>
          <a:prstGeom prst="rect">
            <a:avLst/>
          </a:prstGeom>
        </p:spPr>
      </p:pic>
      <p:pic>
        <p:nvPicPr>
          <p:cNvPr id="3" name="Picture 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5552712" y="0"/>
            <a:ext cx="2735288" cy="1533085"/>
          </a:xfrm>
          <a:prstGeom prst="rect">
            <a:avLst/>
          </a:prstGeom>
        </p:spPr>
      </p:pic>
      <p:sp>
        <p:nvSpPr>
          <p:cNvPr id="5" name="TextBox 5"/>
          <p:cNvSpPr txBox="1"/>
          <p:nvPr/>
        </p:nvSpPr>
        <p:spPr>
          <a:xfrm>
            <a:off x="935088" y="891540"/>
            <a:ext cx="15409712" cy="2523768"/>
          </a:xfrm>
          <a:prstGeom prst="rect">
            <a:avLst/>
          </a:prstGeom>
        </p:spPr>
        <p:txBody>
          <a:bodyPr wrap="square" lIns="0" tIns="0" rIns="0" bIns="0" rtlCol="0" anchor="t">
            <a:spAutoFit/>
          </a:bodyPr>
          <a:lstStyle/>
          <a:p>
            <a:r>
              <a:rPr lang="de-CH" sz="6000" dirty="0">
                <a:solidFill>
                  <a:srgbClr val="00726F"/>
                </a:solidFill>
                <a:latin typeface="Source Sans Pro Bold"/>
              </a:rPr>
              <a:t>Favoriten =</a:t>
            </a:r>
          </a:p>
          <a:p>
            <a:r>
              <a:rPr lang="de-CH" sz="6000" dirty="0">
                <a:solidFill>
                  <a:srgbClr val="00726F"/>
                </a:solidFill>
                <a:latin typeface="Source Sans Pro Bold"/>
              </a:rPr>
              <a:t>meistpriorisierte Ideen</a:t>
            </a:r>
          </a:p>
          <a:p>
            <a:pPr>
              <a:spcAft>
                <a:spcPts val="1200"/>
              </a:spcAft>
            </a:pPr>
            <a:endParaRPr lang="de-CH" sz="4400" dirty="0">
              <a:solidFill>
                <a:srgbClr val="00726F"/>
              </a:solidFill>
              <a:latin typeface="Source Sans Pro Bold"/>
            </a:endParaRPr>
          </a:p>
        </p:txBody>
      </p:sp>
      <p:sp>
        <p:nvSpPr>
          <p:cNvPr id="30" name="TextBox 5">
            <a:extLst>
              <a:ext uri="{FF2B5EF4-FFF2-40B4-BE49-F238E27FC236}">
                <a16:creationId xmlns:a16="http://schemas.microsoft.com/office/drawing/2014/main" id="{081400CF-134F-4C53-834A-F5F8193ADB37}"/>
              </a:ext>
            </a:extLst>
          </p:cNvPr>
          <p:cNvSpPr txBox="1"/>
          <p:nvPr/>
        </p:nvSpPr>
        <p:spPr>
          <a:xfrm>
            <a:off x="374563" y="1683704"/>
            <a:ext cx="4304941" cy="1723549"/>
          </a:xfrm>
          <a:prstGeom prst="rect">
            <a:avLst/>
          </a:prstGeom>
        </p:spPr>
        <p:txBody>
          <a:bodyPr wrap="square" lIns="0" tIns="0" rIns="0" bIns="0" rtlCol="0" anchor="t">
            <a:spAutoFit/>
          </a:bodyPr>
          <a:lstStyle/>
          <a:p>
            <a:pPr marL="457200" indent="-457200">
              <a:buFont typeface="Arial" panose="020B0604020202020204" pitchFamily="34" charset="0"/>
              <a:buChar char="•"/>
            </a:pPr>
            <a:endParaRPr lang="de-CH" sz="2800" dirty="0">
              <a:solidFill>
                <a:srgbClr val="C00000"/>
              </a:solidFill>
              <a:latin typeface="Source Sans Pro"/>
            </a:endParaRPr>
          </a:p>
          <a:p>
            <a:endParaRPr lang="de-CH" sz="2800" dirty="0">
              <a:solidFill>
                <a:srgbClr val="C00000"/>
              </a:solidFill>
              <a:latin typeface="Source Sans Pro"/>
            </a:endParaRPr>
          </a:p>
          <a:p>
            <a:endParaRPr lang="de-CH" sz="2800" dirty="0">
              <a:solidFill>
                <a:srgbClr val="00726F"/>
              </a:solidFill>
              <a:latin typeface="Source Sans Pro"/>
            </a:endParaRPr>
          </a:p>
          <a:p>
            <a:r>
              <a:rPr lang="en-US" sz="2800" dirty="0">
                <a:solidFill>
                  <a:srgbClr val="00726F"/>
                </a:solidFill>
                <a:latin typeface="Source Sans Pro"/>
              </a:rPr>
              <a:t> </a:t>
            </a:r>
          </a:p>
        </p:txBody>
      </p:sp>
      <p:pic>
        <p:nvPicPr>
          <p:cNvPr id="10" name="Grafik 9">
            <a:extLst>
              <a:ext uri="{FF2B5EF4-FFF2-40B4-BE49-F238E27FC236}">
                <a16:creationId xmlns:a16="http://schemas.microsoft.com/office/drawing/2014/main" id="{54AD3B61-705B-0836-23B6-3F70CE59AC70}"/>
              </a:ext>
            </a:extLst>
          </p:cNvPr>
          <p:cNvPicPr>
            <a:picLocks noChangeAspect="1"/>
          </p:cNvPicPr>
          <p:nvPr/>
        </p:nvPicPr>
        <p:blipFill>
          <a:blip r:embed="rId5"/>
          <a:stretch>
            <a:fillRect/>
          </a:stretch>
        </p:blipFill>
        <p:spPr>
          <a:xfrm>
            <a:off x="10008096" y="0"/>
            <a:ext cx="5293002" cy="1543100"/>
          </a:xfrm>
          <a:prstGeom prst="rect">
            <a:avLst/>
          </a:prstGeom>
        </p:spPr>
      </p:pic>
      <p:graphicFrame>
        <p:nvGraphicFramePr>
          <p:cNvPr id="4" name="Tabelle 3">
            <a:extLst>
              <a:ext uri="{FF2B5EF4-FFF2-40B4-BE49-F238E27FC236}">
                <a16:creationId xmlns:a16="http://schemas.microsoft.com/office/drawing/2014/main" id="{868AA63B-D579-4C1A-843D-F4F58EF3D9E9}"/>
              </a:ext>
            </a:extLst>
          </p:cNvPr>
          <p:cNvGraphicFramePr>
            <a:graphicFrameLocks noGrp="1"/>
          </p:cNvGraphicFramePr>
          <p:nvPr>
            <p:extLst>
              <p:ext uri="{D42A27DB-BD31-4B8C-83A1-F6EECF244321}">
                <p14:modId xmlns:p14="http://schemas.microsoft.com/office/powerpoint/2010/main" val="1952768430"/>
              </p:ext>
            </p:extLst>
          </p:nvPr>
        </p:nvGraphicFramePr>
        <p:xfrm>
          <a:off x="935088" y="3703340"/>
          <a:ext cx="12192000" cy="5120640"/>
        </p:xfrm>
        <a:graphic>
          <a:graphicData uri="http://schemas.openxmlformats.org/drawingml/2006/table">
            <a:tbl>
              <a:tblPr firstRow="1" bandRow="1">
                <a:tableStyleId>{5C22544A-7EE6-4342-B048-85BDC9FD1C3A}</a:tableStyleId>
              </a:tblPr>
              <a:tblGrid>
                <a:gridCol w="1224136">
                  <a:extLst>
                    <a:ext uri="{9D8B030D-6E8A-4147-A177-3AD203B41FA5}">
                      <a16:colId xmlns:a16="http://schemas.microsoft.com/office/drawing/2014/main" val="3395709376"/>
                    </a:ext>
                  </a:extLst>
                </a:gridCol>
                <a:gridCol w="10967864">
                  <a:extLst>
                    <a:ext uri="{9D8B030D-6E8A-4147-A177-3AD203B41FA5}">
                      <a16:colId xmlns:a16="http://schemas.microsoft.com/office/drawing/2014/main" val="3776044550"/>
                    </a:ext>
                  </a:extLst>
                </a:gridCol>
              </a:tblGrid>
              <a:tr h="370840">
                <a:tc>
                  <a:txBody>
                    <a:bodyPr/>
                    <a:lstStyle/>
                    <a:p>
                      <a:r>
                        <a:rPr lang="de-CH" sz="2400" dirty="0"/>
                        <a:t>Punkte</a:t>
                      </a:r>
                      <a:endParaRPr lang="de-DE" sz="2400" dirty="0"/>
                    </a:p>
                  </a:txBody>
                  <a:tcPr/>
                </a:tc>
                <a:tc>
                  <a:txBody>
                    <a:bodyPr/>
                    <a:lstStyle/>
                    <a:p>
                      <a:r>
                        <a:rPr lang="de-CH" sz="2400" dirty="0"/>
                        <a:t>Idee</a:t>
                      </a:r>
                      <a:endParaRPr lang="de-DE" sz="2400" dirty="0"/>
                    </a:p>
                  </a:txBody>
                  <a:tcPr/>
                </a:tc>
                <a:extLst>
                  <a:ext uri="{0D108BD9-81ED-4DB2-BD59-A6C34878D82A}">
                    <a16:rowId xmlns:a16="http://schemas.microsoft.com/office/drawing/2014/main" val="1007951546"/>
                  </a:ext>
                </a:extLst>
              </a:tr>
              <a:tr h="370840">
                <a:tc>
                  <a:txBody>
                    <a:bodyPr/>
                    <a:lstStyle/>
                    <a:p>
                      <a:r>
                        <a:rPr lang="de-CH" sz="3600" dirty="0"/>
                        <a:t>13</a:t>
                      </a:r>
                      <a:endParaRPr lang="de-DE" sz="3600" dirty="0"/>
                    </a:p>
                  </a:txBody>
                  <a:tcPr/>
                </a:tc>
                <a:tc>
                  <a:txBody>
                    <a:bodyPr/>
                    <a:lstStyle/>
                    <a:p>
                      <a:r>
                        <a:rPr lang="de-CH" sz="3600" dirty="0"/>
                        <a:t>Tanzanlass für Senioren</a:t>
                      </a:r>
                      <a:endParaRPr lang="de-DE" sz="3600" dirty="0"/>
                    </a:p>
                  </a:txBody>
                  <a:tcPr/>
                </a:tc>
                <a:extLst>
                  <a:ext uri="{0D108BD9-81ED-4DB2-BD59-A6C34878D82A}">
                    <a16:rowId xmlns:a16="http://schemas.microsoft.com/office/drawing/2014/main" val="396283393"/>
                  </a:ext>
                </a:extLst>
              </a:tr>
              <a:tr h="370840">
                <a:tc>
                  <a:txBody>
                    <a:bodyPr/>
                    <a:lstStyle/>
                    <a:p>
                      <a:r>
                        <a:rPr lang="de-CH" sz="2400" dirty="0"/>
                        <a:t>10</a:t>
                      </a:r>
                      <a:endParaRPr lang="de-DE" sz="2400" dirty="0"/>
                    </a:p>
                  </a:txBody>
                  <a:tcPr/>
                </a:tc>
                <a:tc>
                  <a:txBody>
                    <a:bodyPr/>
                    <a:lstStyle/>
                    <a:p>
                      <a:r>
                        <a:rPr lang="de-CH" sz="2400" dirty="0"/>
                        <a:t>Regelmässiges </a:t>
                      </a:r>
                      <a:r>
                        <a:rPr lang="de-CH" sz="2400" dirty="0" err="1"/>
                        <a:t>Plauschjassen</a:t>
                      </a:r>
                      <a:r>
                        <a:rPr lang="de-CH" sz="2400" dirty="0"/>
                        <a:t> = wird schon belebt!!</a:t>
                      </a:r>
                      <a:endParaRPr lang="de-DE" sz="2400" dirty="0"/>
                    </a:p>
                  </a:txBody>
                  <a:tcPr/>
                </a:tc>
                <a:extLst>
                  <a:ext uri="{0D108BD9-81ED-4DB2-BD59-A6C34878D82A}">
                    <a16:rowId xmlns:a16="http://schemas.microsoft.com/office/drawing/2014/main" val="3542974655"/>
                  </a:ext>
                </a:extLst>
              </a:tr>
              <a:tr h="370840">
                <a:tc>
                  <a:txBody>
                    <a:bodyPr/>
                    <a:lstStyle/>
                    <a:p>
                      <a:r>
                        <a:rPr lang="de-CH" sz="4000" b="1" dirty="0"/>
                        <a:t>23</a:t>
                      </a:r>
                      <a:endParaRPr lang="de-DE" sz="4000" b="1" dirty="0"/>
                    </a:p>
                  </a:txBody>
                  <a:tcPr/>
                </a:tc>
                <a:tc>
                  <a:txBody>
                    <a:bodyPr/>
                    <a:lstStyle/>
                    <a:p>
                      <a:r>
                        <a:rPr lang="de-CH" sz="4000" b="1" dirty="0"/>
                        <a:t>ÖV-Verbindung nach Ostermundigen</a:t>
                      </a:r>
                      <a:endParaRPr lang="de-DE" sz="4000" b="1" dirty="0"/>
                    </a:p>
                  </a:txBody>
                  <a:tcPr/>
                </a:tc>
                <a:extLst>
                  <a:ext uri="{0D108BD9-81ED-4DB2-BD59-A6C34878D82A}">
                    <a16:rowId xmlns:a16="http://schemas.microsoft.com/office/drawing/2014/main" val="1081677766"/>
                  </a:ext>
                </a:extLst>
              </a:tr>
              <a:tr h="370840">
                <a:tc>
                  <a:txBody>
                    <a:bodyPr/>
                    <a:lstStyle/>
                    <a:p>
                      <a:r>
                        <a:rPr lang="de-CH" sz="2400" dirty="0"/>
                        <a:t>11</a:t>
                      </a:r>
                      <a:endParaRPr lang="de-DE" sz="2400" dirty="0"/>
                    </a:p>
                  </a:txBody>
                  <a:tcPr/>
                </a:tc>
                <a:tc>
                  <a:txBody>
                    <a:bodyPr/>
                    <a:lstStyle/>
                    <a:p>
                      <a:r>
                        <a:rPr lang="de-CH" sz="2400" dirty="0"/>
                        <a:t>Anlaufstelle für Handy- Internet- und Televisionsprobleme</a:t>
                      </a:r>
                      <a:endParaRPr lang="de-DE" sz="2400" dirty="0"/>
                    </a:p>
                  </a:txBody>
                  <a:tcPr/>
                </a:tc>
                <a:extLst>
                  <a:ext uri="{0D108BD9-81ED-4DB2-BD59-A6C34878D82A}">
                    <a16:rowId xmlns:a16="http://schemas.microsoft.com/office/drawing/2014/main" val="278516254"/>
                  </a:ext>
                </a:extLst>
              </a:tr>
              <a:tr h="370840">
                <a:tc>
                  <a:txBody>
                    <a:bodyPr/>
                    <a:lstStyle/>
                    <a:p>
                      <a:r>
                        <a:rPr lang="de-CH" sz="5400" b="1" dirty="0"/>
                        <a:t>30</a:t>
                      </a:r>
                      <a:endParaRPr lang="de-DE" sz="5400" b="1" dirty="0"/>
                    </a:p>
                  </a:txBody>
                  <a:tcPr/>
                </a:tc>
                <a:tc>
                  <a:txBody>
                    <a:bodyPr/>
                    <a:lstStyle/>
                    <a:p>
                      <a:r>
                        <a:rPr lang="de-CH" sz="5400" b="1" dirty="0"/>
                        <a:t>Dorfkern</a:t>
                      </a:r>
                      <a:endParaRPr lang="de-DE" sz="5400" b="1" dirty="0"/>
                    </a:p>
                  </a:txBody>
                  <a:tcPr/>
                </a:tc>
                <a:extLst>
                  <a:ext uri="{0D108BD9-81ED-4DB2-BD59-A6C34878D82A}">
                    <a16:rowId xmlns:a16="http://schemas.microsoft.com/office/drawing/2014/main" val="3618379892"/>
                  </a:ext>
                </a:extLst>
              </a:tr>
              <a:tr h="370840">
                <a:tc>
                  <a:txBody>
                    <a:bodyPr/>
                    <a:lstStyle/>
                    <a:p>
                      <a:r>
                        <a:rPr lang="de-CH" sz="2400" dirty="0"/>
                        <a:t>10</a:t>
                      </a:r>
                      <a:endParaRPr lang="de-DE" sz="2400" dirty="0"/>
                    </a:p>
                  </a:txBody>
                  <a:tcPr/>
                </a:tc>
                <a:tc>
                  <a:txBody>
                    <a:bodyPr/>
                    <a:lstStyle/>
                    <a:p>
                      <a:r>
                        <a:rPr lang="de-CH" sz="2400" dirty="0"/>
                        <a:t>Linde darf nicht aus dem Dorf verschwinden (Lokal für Vereine)</a:t>
                      </a:r>
                      <a:endParaRPr lang="de-DE" sz="2400" dirty="0"/>
                    </a:p>
                  </a:txBody>
                  <a:tcPr/>
                </a:tc>
                <a:extLst>
                  <a:ext uri="{0D108BD9-81ED-4DB2-BD59-A6C34878D82A}">
                    <a16:rowId xmlns:a16="http://schemas.microsoft.com/office/drawing/2014/main" val="3500094989"/>
                  </a:ext>
                </a:extLst>
              </a:tr>
              <a:tr h="370840">
                <a:tc>
                  <a:txBody>
                    <a:bodyPr/>
                    <a:lstStyle/>
                    <a:p>
                      <a:r>
                        <a:rPr lang="de-CH" sz="2400" dirty="0"/>
                        <a:t>11</a:t>
                      </a:r>
                      <a:endParaRPr lang="de-DE" sz="2400" dirty="0"/>
                    </a:p>
                  </a:txBody>
                  <a:tcPr/>
                </a:tc>
                <a:tc>
                  <a:txBody>
                    <a:bodyPr/>
                    <a:lstStyle/>
                    <a:p>
                      <a:r>
                        <a:rPr lang="de-CH" sz="2400" dirty="0"/>
                        <a:t>Richtige Renaturierung der </a:t>
                      </a:r>
                      <a:r>
                        <a:rPr lang="de-CH" sz="2400" dirty="0" err="1"/>
                        <a:t>Worble</a:t>
                      </a:r>
                      <a:r>
                        <a:rPr lang="de-CH" sz="2400" dirty="0"/>
                        <a:t> = nicht für hier!</a:t>
                      </a:r>
                      <a:endParaRPr lang="de-DE" sz="2400" dirty="0"/>
                    </a:p>
                  </a:txBody>
                  <a:tcPr/>
                </a:tc>
                <a:extLst>
                  <a:ext uri="{0D108BD9-81ED-4DB2-BD59-A6C34878D82A}">
                    <a16:rowId xmlns:a16="http://schemas.microsoft.com/office/drawing/2014/main" val="733780480"/>
                  </a:ext>
                </a:extLst>
              </a:tr>
              <a:tr h="370840">
                <a:tc>
                  <a:txBody>
                    <a:bodyPr/>
                    <a:lstStyle/>
                    <a:p>
                      <a:r>
                        <a:rPr lang="de-CH" sz="3200" dirty="0"/>
                        <a:t>13</a:t>
                      </a:r>
                      <a:endParaRPr lang="de-DE" sz="3200" dirty="0"/>
                    </a:p>
                  </a:txBody>
                  <a:tcPr/>
                </a:tc>
                <a:tc>
                  <a:txBody>
                    <a:bodyPr/>
                    <a:lstStyle/>
                    <a:p>
                      <a:r>
                        <a:rPr lang="de-CH" sz="3200" dirty="0"/>
                        <a:t>Alterswohnung </a:t>
                      </a:r>
                      <a:r>
                        <a:rPr lang="de-CH" sz="3200" dirty="0" err="1"/>
                        <a:t>evt.</a:t>
                      </a:r>
                      <a:r>
                        <a:rPr lang="de-CH" sz="3200" dirty="0"/>
                        <a:t> Anschluss an Pflegeabteilung</a:t>
                      </a:r>
                      <a:endParaRPr lang="de-DE" sz="3200" dirty="0"/>
                    </a:p>
                  </a:txBody>
                  <a:tcPr/>
                </a:tc>
                <a:extLst>
                  <a:ext uri="{0D108BD9-81ED-4DB2-BD59-A6C34878D82A}">
                    <a16:rowId xmlns:a16="http://schemas.microsoft.com/office/drawing/2014/main" val="3253633410"/>
                  </a:ext>
                </a:extLst>
              </a:tr>
            </a:tbl>
          </a:graphicData>
        </a:graphic>
      </p:graphicFrame>
    </p:spTree>
    <p:extLst>
      <p:ext uri="{BB962C8B-B14F-4D97-AF65-F5344CB8AC3E}">
        <p14:creationId xmlns:p14="http://schemas.microsoft.com/office/powerpoint/2010/main" val="36714289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45D10F-2DFE-9CB0-7C80-D4889CD83ED7}"/>
            </a:ext>
          </a:extLst>
        </p:cNvPr>
        <p:cNvGrpSpPr/>
        <p:nvPr/>
      </p:nvGrpSpPr>
      <p:grpSpPr>
        <a:xfrm>
          <a:off x="0" y="0"/>
          <a:ext cx="0" cy="0"/>
          <a:chOff x="0" y="0"/>
          <a:chExt cx="0" cy="0"/>
        </a:xfrm>
      </p:grpSpPr>
      <p:pic>
        <p:nvPicPr>
          <p:cNvPr id="2" name="Picture 2">
            <a:extLst>
              <a:ext uri="{FF2B5EF4-FFF2-40B4-BE49-F238E27FC236}">
                <a16:creationId xmlns:a16="http://schemas.microsoft.com/office/drawing/2014/main" id="{34CE9048-790A-AD24-58E0-05F9AF438F43}"/>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1016" y="0"/>
            <a:ext cx="18361024" cy="10328076"/>
          </a:xfrm>
          <a:prstGeom prst="rect">
            <a:avLst/>
          </a:prstGeom>
        </p:spPr>
      </p:pic>
      <p:pic>
        <p:nvPicPr>
          <p:cNvPr id="3" name="Picture 3">
            <a:extLst>
              <a:ext uri="{FF2B5EF4-FFF2-40B4-BE49-F238E27FC236}">
                <a16:creationId xmlns:a16="http://schemas.microsoft.com/office/drawing/2014/main" id="{FC359905-6066-95AD-B340-9CE106AC5E23}"/>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5552712" y="0"/>
            <a:ext cx="2735288" cy="1533085"/>
          </a:xfrm>
          <a:prstGeom prst="rect">
            <a:avLst/>
          </a:prstGeom>
        </p:spPr>
      </p:pic>
      <p:sp>
        <p:nvSpPr>
          <p:cNvPr id="5" name="TextBox 5">
            <a:extLst>
              <a:ext uri="{FF2B5EF4-FFF2-40B4-BE49-F238E27FC236}">
                <a16:creationId xmlns:a16="http://schemas.microsoft.com/office/drawing/2014/main" id="{D9998CE8-3912-E864-4485-5E81893B5FE5}"/>
              </a:ext>
            </a:extLst>
          </p:cNvPr>
          <p:cNvSpPr txBox="1"/>
          <p:nvPr/>
        </p:nvSpPr>
        <p:spPr>
          <a:xfrm>
            <a:off x="1223120" y="679004"/>
            <a:ext cx="15409712" cy="8233023"/>
          </a:xfrm>
          <a:prstGeom prst="rect">
            <a:avLst/>
          </a:prstGeom>
        </p:spPr>
        <p:txBody>
          <a:bodyPr wrap="square" lIns="0" tIns="0" rIns="0" bIns="0" rtlCol="0" anchor="t">
            <a:spAutoFit/>
          </a:bodyPr>
          <a:lstStyle/>
          <a:p>
            <a:pPr>
              <a:spcAft>
                <a:spcPts val="1200"/>
              </a:spcAft>
            </a:pPr>
            <a:r>
              <a:rPr lang="de-CH" sz="7200" dirty="0">
                <a:solidFill>
                  <a:srgbClr val="00726F"/>
                </a:solidFill>
                <a:latin typeface="Source Sans Pro Bold"/>
              </a:rPr>
              <a:t>Wie geht es weiter?</a:t>
            </a:r>
          </a:p>
          <a:p>
            <a:pPr>
              <a:spcAft>
                <a:spcPts val="1200"/>
              </a:spcAft>
            </a:pPr>
            <a:endParaRPr lang="de-CH" sz="4000" dirty="0">
              <a:solidFill>
                <a:srgbClr val="00726F"/>
              </a:solidFill>
              <a:latin typeface="Source Sans Pro Bold"/>
            </a:endParaRPr>
          </a:p>
          <a:p>
            <a:pPr marL="685800" indent="-685800">
              <a:spcAft>
                <a:spcPts val="1200"/>
              </a:spcAft>
              <a:buFontTx/>
              <a:buChar char="-"/>
            </a:pPr>
            <a:r>
              <a:rPr lang="de-CH" sz="5400" b="1" dirty="0">
                <a:solidFill>
                  <a:srgbClr val="00726F"/>
                </a:solidFill>
                <a:latin typeface="Source Sans Pro" panose="020B0503030403020204" pitchFamily="34" charset="0"/>
                <a:ea typeface="Source Sans Pro" panose="020B0503030403020204" pitchFamily="34" charset="0"/>
              </a:rPr>
              <a:t>ALB 2025</a:t>
            </a:r>
            <a:r>
              <a:rPr lang="de-CH" sz="5400" dirty="0">
                <a:solidFill>
                  <a:srgbClr val="00726F"/>
                </a:solidFill>
                <a:latin typeface="Source Sans Pro" panose="020B0503030403020204" pitchFamily="34" charset="0"/>
                <a:ea typeface="Source Sans Pro" panose="020B0503030403020204" pitchFamily="34" charset="0"/>
              </a:rPr>
              <a:t>: Alle Aussagen der Befragung 60+  sind wertvoll und bilden eine wichtige Grundlage.</a:t>
            </a:r>
          </a:p>
          <a:p>
            <a:pPr marL="685800" indent="-685800">
              <a:spcAft>
                <a:spcPts val="1200"/>
              </a:spcAft>
              <a:buFontTx/>
              <a:buChar char="-"/>
            </a:pPr>
            <a:r>
              <a:rPr lang="de-CH" sz="5400" dirty="0">
                <a:solidFill>
                  <a:srgbClr val="00726F"/>
                </a:solidFill>
                <a:latin typeface="Source Sans Pro" panose="020B0503030403020204" pitchFamily="34" charset="0"/>
                <a:ea typeface="Source Sans Pro" panose="020B0503030403020204" pitchFamily="34" charset="0"/>
              </a:rPr>
              <a:t>Bedürfnisse werden herausgearbeitet, Bedarf wird von der Behörde ermittelt.</a:t>
            </a:r>
          </a:p>
          <a:p>
            <a:pPr marL="685800" indent="-685800">
              <a:spcAft>
                <a:spcPts val="1200"/>
              </a:spcAft>
              <a:buFontTx/>
              <a:buChar char="-"/>
            </a:pPr>
            <a:r>
              <a:rPr lang="de-CH" sz="5400" dirty="0">
                <a:solidFill>
                  <a:srgbClr val="00726F"/>
                </a:solidFill>
                <a:latin typeface="Source Sans Pro" panose="020B0503030403020204" pitchFamily="34" charset="0"/>
                <a:ea typeface="Source Sans Pro" panose="020B0503030403020204" pitchFamily="34" charset="0"/>
              </a:rPr>
              <a:t>Gedruckte (mini) und digitale (maxi) Fassung.</a:t>
            </a:r>
          </a:p>
          <a:p>
            <a:pPr marL="685800" indent="-685800">
              <a:spcAft>
                <a:spcPts val="600"/>
              </a:spcAft>
              <a:buFontTx/>
              <a:buChar char="-"/>
            </a:pPr>
            <a:r>
              <a:rPr lang="de-CH" sz="5400" b="1" dirty="0">
                <a:solidFill>
                  <a:srgbClr val="00726F"/>
                </a:solidFill>
                <a:latin typeface="Source Sans Pro" panose="020B0503030403020204" pitchFamily="34" charset="0"/>
                <a:ea typeface="Source Sans Pro" panose="020B0503030403020204" pitchFamily="34" charset="0"/>
              </a:rPr>
              <a:t>Ideen von heute werden weitergetragen und weiterentwickelt.</a:t>
            </a:r>
          </a:p>
        </p:txBody>
      </p:sp>
      <p:sp>
        <p:nvSpPr>
          <p:cNvPr id="30" name="TextBox 5">
            <a:extLst>
              <a:ext uri="{FF2B5EF4-FFF2-40B4-BE49-F238E27FC236}">
                <a16:creationId xmlns:a16="http://schemas.microsoft.com/office/drawing/2014/main" id="{163BBAE2-9A93-0D34-CCC3-2632A4807393}"/>
              </a:ext>
            </a:extLst>
          </p:cNvPr>
          <p:cNvSpPr txBox="1"/>
          <p:nvPr/>
        </p:nvSpPr>
        <p:spPr>
          <a:xfrm>
            <a:off x="374563" y="1683704"/>
            <a:ext cx="4304941" cy="1723549"/>
          </a:xfrm>
          <a:prstGeom prst="rect">
            <a:avLst/>
          </a:prstGeom>
        </p:spPr>
        <p:txBody>
          <a:bodyPr wrap="square" lIns="0" tIns="0" rIns="0" bIns="0" rtlCol="0" anchor="t">
            <a:spAutoFit/>
          </a:bodyPr>
          <a:lstStyle/>
          <a:p>
            <a:pPr marL="457200" indent="-457200">
              <a:buFont typeface="Arial" panose="020B0604020202020204" pitchFamily="34" charset="0"/>
              <a:buChar char="•"/>
            </a:pPr>
            <a:endParaRPr lang="de-CH" sz="2800" dirty="0">
              <a:solidFill>
                <a:srgbClr val="C00000"/>
              </a:solidFill>
              <a:latin typeface="Source Sans Pro"/>
            </a:endParaRPr>
          </a:p>
          <a:p>
            <a:endParaRPr lang="de-CH" sz="2800" dirty="0">
              <a:solidFill>
                <a:srgbClr val="C00000"/>
              </a:solidFill>
              <a:latin typeface="Source Sans Pro"/>
            </a:endParaRPr>
          </a:p>
          <a:p>
            <a:endParaRPr lang="de-CH" sz="2800" dirty="0">
              <a:solidFill>
                <a:srgbClr val="00726F"/>
              </a:solidFill>
              <a:latin typeface="Source Sans Pro"/>
            </a:endParaRPr>
          </a:p>
          <a:p>
            <a:r>
              <a:rPr lang="en-US" sz="2800" dirty="0">
                <a:solidFill>
                  <a:srgbClr val="00726F"/>
                </a:solidFill>
                <a:latin typeface="Source Sans Pro"/>
              </a:rPr>
              <a:t> </a:t>
            </a:r>
          </a:p>
        </p:txBody>
      </p:sp>
      <p:pic>
        <p:nvPicPr>
          <p:cNvPr id="10" name="Grafik 9">
            <a:extLst>
              <a:ext uri="{FF2B5EF4-FFF2-40B4-BE49-F238E27FC236}">
                <a16:creationId xmlns:a16="http://schemas.microsoft.com/office/drawing/2014/main" id="{AE8C25A4-5E0C-1714-F59F-E285686B19E9}"/>
              </a:ext>
            </a:extLst>
          </p:cNvPr>
          <p:cNvPicPr>
            <a:picLocks noChangeAspect="1"/>
          </p:cNvPicPr>
          <p:nvPr/>
        </p:nvPicPr>
        <p:blipFill>
          <a:blip r:embed="rId5"/>
          <a:stretch>
            <a:fillRect/>
          </a:stretch>
        </p:blipFill>
        <p:spPr>
          <a:xfrm>
            <a:off x="10008096" y="0"/>
            <a:ext cx="5293002" cy="1543100"/>
          </a:xfrm>
          <a:prstGeom prst="rect">
            <a:avLst/>
          </a:prstGeom>
        </p:spPr>
      </p:pic>
    </p:spTree>
    <p:extLst>
      <p:ext uri="{BB962C8B-B14F-4D97-AF65-F5344CB8AC3E}">
        <p14:creationId xmlns:p14="http://schemas.microsoft.com/office/powerpoint/2010/main" val="20420972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21352" y="91029"/>
            <a:ext cx="18288000" cy="10287000"/>
          </a:xfrm>
          <a:prstGeom prst="rect">
            <a:avLst/>
          </a:prstGeom>
        </p:spPr>
      </p:pic>
      <p:pic>
        <p:nvPicPr>
          <p:cNvPr id="6" name="Picture 6"/>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3964752" y="0"/>
            <a:ext cx="4323248" cy="2423111"/>
          </a:xfrm>
          <a:prstGeom prst="rect">
            <a:avLst/>
          </a:prstGeom>
        </p:spPr>
      </p:pic>
      <p:sp>
        <p:nvSpPr>
          <p:cNvPr id="20" name="Rechteck 19">
            <a:extLst>
              <a:ext uri="{FF2B5EF4-FFF2-40B4-BE49-F238E27FC236}">
                <a16:creationId xmlns:a16="http://schemas.microsoft.com/office/drawing/2014/main" id="{E794311C-2DAE-4C72-9EC7-8ACC22879FF1}"/>
              </a:ext>
            </a:extLst>
          </p:cNvPr>
          <p:cNvSpPr/>
          <p:nvPr/>
        </p:nvSpPr>
        <p:spPr>
          <a:xfrm>
            <a:off x="1583160" y="4606171"/>
            <a:ext cx="17929992" cy="5589800"/>
          </a:xfrm>
          <a:prstGeom prst="rect">
            <a:avLst/>
          </a:prstGeom>
        </p:spPr>
        <p:txBody>
          <a:bodyPr wrap="square">
            <a:spAutoFit/>
          </a:bodyPr>
          <a:lstStyle/>
          <a:p>
            <a:pPr marL="294640">
              <a:lnSpc>
                <a:spcPts val="5400"/>
              </a:lnSpc>
            </a:pPr>
            <a:endParaRPr lang="de-CH" sz="6000" b="1" dirty="0">
              <a:solidFill>
                <a:schemeClr val="bg1"/>
              </a:solidFill>
              <a:latin typeface="Source Sans Pro"/>
            </a:endParaRPr>
          </a:p>
          <a:p>
            <a:pPr marL="294640">
              <a:lnSpc>
                <a:spcPts val="4400"/>
              </a:lnSpc>
            </a:pPr>
            <a:r>
              <a:rPr lang="de-CH" sz="11500" b="1" spc="200" dirty="0">
                <a:solidFill>
                  <a:srgbClr val="BBCF00"/>
                </a:solidFill>
                <a:latin typeface="Source Sans Pro"/>
              </a:rPr>
              <a:t>Vielen Dank</a:t>
            </a:r>
          </a:p>
          <a:p>
            <a:pPr marL="294640">
              <a:lnSpc>
                <a:spcPts val="5400"/>
              </a:lnSpc>
            </a:pPr>
            <a:endParaRPr lang="de-CH" sz="6000" b="1" dirty="0">
              <a:solidFill>
                <a:schemeClr val="bg1"/>
              </a:solidFill>
              <a:latin typeface="Source Sans Pro"/>
            </a:endParaRPr>
          </a:p>
          <a:p>
            <a:pPr marL="294640"/>
            <a:r>
              <a:rPr lang="de-CH" sz="7200" dirty="0">
                <a:solidFill>
                  <a:schemeClr val="bg1"/>
                </a:solidFill>
                <a:latin typeface="Source Sans Pro"/>
              </a:rPr>
              <a:t>für die Aufmerksamkeit, </a:t>
            </a:r>
          </a:p>
          <a:p>
            <a:pPr marL="294640"/>
            <a:r>
              <a:rPr lang="de-CH" sz="7200" dirty="0">
                <a:solidFill>
                  <a:schemeClr val="bg1"/>
                </a:solidFill>
                <a:latin typeface="Source Sans Pro"/>
              </a:rPr>
              <a:t>die Mitwirkung und das Engagement!</a:t>
            </a:r>
            <a:endParaRPr lang="de-CH" sz="6000" dirty="0">
              <a:solidFill>
                <a:schemeClr val="bg1"/>
              </a:solidFill>
              <a:latin typeface="Source Sans Pro"/>
            </a:endParaRPr>
          </a:p>
          <a:p>
            <a:pPr marL="294640">
              <a:lnSpc>
                <a:spcPts val="5400"/>
              </a:lnSpc>
            </a:pPr>
            <a:endParaRPr lang="de-CH" sz="3600" b="1" dirty="0">
              <a:solidFill>
                <a:schemeClr val="bg1"/>
              </a:solidFill>
              <a:latin typeface="Source Sans Pro"/>
            </a:endParaRPr>
          </a:p>
          <a:p>
            <a:pPr marL="294640">
              <a:lnSpc>
                <a:spcPts val="5400"/>
              </a:lnSpc>
            </a:pPr>
            <a:endParaRPr lang="de-CH" sz="3600" b="1" dirty="0">
              <a:solidFill>
                <a:schemeClr val="bg1"/>
              </a:solidFill>
              <a:latin typeface="Source Sans Pro"/>
            </a:endParaRPr>
          </a:p>
        </p:txBody>
      </p:sp>
      <p:grpSp>
        <p:nvGrpSpPr>
          <p:cNvPr id="7" name="Gruppieren 6">
            <a:extLst>
              <a:ext uri="{FF2B5EF4-FFF2-40B4-BE49-F238E27FC236}">
                <a16:creationId xmlns:a16="http://schemas.microsoft.com/office/drawing/2014/main" id="{50FBFBD5-BB82-4CB6-8D2E-11BD34E42869}"/>
              </a:ext>
            </a:extLst>
          </p:cNvPr>
          <p:cNvGrpSpPr/>
          <p:nvPr/>
        </p:nvGrpSpPr>
        <p:grpSpPr>
          <a:xfrm>
            <a:off x="-73024" y="16734"/>
            <a:ext cx="13464480" cy="4007456"/>
            <a:chOff x="509937" y="4720830"/>
            <a:chExt cx="13464480" cy="4007456"/>
          </a:xfrm>
        </p:grpSpPr>
        <p:sp>
          <p:nvSpPr>
            <p:cNvPr id="8" name="Rechteck 7">
              <a:extLst>
                <a:ext uri="{FF2B5EF4-FFF2-40B4-BE49-F238E27FC236}">
                  <a16:creationId xmlns:a16="http://schemas.microsoft.com/office/drawing/2014/main" id="{A81D6CC9-4565-412C-9CF3-B988F2B9F77E}"/>
                </a:ext>
              </a:extLst>
            </p:cNvPr>
            <p:cNvSpPr/>
            <p:nvPr/>
          </p:nvSpPr>
          <p:spPr>
            <a:xfrm>
              <a:off x="509937" y="4720830"/>
              <a:ext cx="13464480" cy="4007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pic>
          <p:nvPicPr>
            <p:cNvPr id="9" name="Grafik 8">
              <a:extLst>
                <a:ext uri="{FF2B5EF4-FFF2-40B4-BE49-F238E27FC236}">
                  <a16:creationId xmlns:a16="http://schemas.microsoft.com/office/drawing/2014/main" id="{8E5B5C2B-987C-41FC-96CA-82783171CC03}"/>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07096" y="5215273"/>
              <a:ext cx="7479010" cy="2365724"/>
            </a:xfrm>
            <a:prstGeom prst="rect">
              <a:avLst/>
            </a:prstGeom>
            <a:noFill/>
            <a:ln>
              <a:noFill/>
            </a:ln>
          </p:spPr>
        </p:pic>
        <p:sp>
          <p:nvSpPr>
            <p:cNvPr id="10" name="Textfeld 9">
              <a:extLst>
                <a:ext uri="{FF2B5EF4-FFF2-40B4-BE49-F238E27FC236}">
                  <a16:creationId xmlns:a16="http://schemas.microsoft.com/office/drawing/2014/main" id="{A77E2FDD-BEAB-48A0-B400-6B9464AE1788}"/>
                </a:ext>
              </a:extLst>
            </p:cNvPr>
            <p:cNvSpPr txBox="1"/>
            <p:nvPr/>
          </p:nvSpPr>
          <p:spPr>
            <a:xfrm>
              <a:off x="5211321" y="7463755"/>
              <a:ext cx="7272808" cy="1077218"/>
            </a:xfrm>
            <a:prstGeom prst="rect">
              <a:avLst/>
            </a:prstGeom>
            <a:noFill/>
          </p:spPr>
          <p:txBody>
            <a:bodyPr wrap="square" rtlCol="0">
              <a:spAutoFit/>
            </a:bodyPr>
            <a:lstStyle/>
            <a:p>
              <a:r>
                <a:rPr lang="de-CH" sz="3200" spc="400" dirty="0">
                  <a:latin typeface="Calibri" panose="020F0502020204030204" pitchFamily="34" charset="0"/>
                  <a:cs typeface="Calibri" panose="020F0502020204030204" pitchFamily="34" charset="0"/>
                </a:rPr>
                <a:t>ÜBERARBEITUNG ALTERSLEITBILD</a:t>
              </a:r>
            </a:p>
            <a:p>
              <a:endParaRPr lang="de-CH" sz="3200" spc="200" dirty="0">
                <a:latin typeface="+mj-lt"/>
              </a:endParaRPr>
            </a:p>
          </p:txBody>
        </p:sp>
      </p:grpSp>
    </p:spTree>
    <p:extLst>
      <p:ext uri="{BB962C8B-B14F-4D97-AF65-F5344CB8AC3E}">
        <p14:creationId xmlns:p14="http://schemas.microsoft.com/office/powerpoint/2010/main" val="22526843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21352" y="91029"/>
            <a:ext cx="18288000" cy="10287000"/>
          </a:xfrm>
          <a:prstGeom prst="rect">
            <a:avLst/>
          </a:prstGeom>
        </p:spPr>
      </p:pic>
      <p:pic>
        <p:nvPicPr>
          <p:cNvPr id="6" name="Picture 6"/>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3964752" y="0"/>
            <a:ext cx="4323248" cy="2423111"/>
          </a:xfrm>
          <a:prstGeom prst="rect">
            <a:avLst/>
          </a:prstGeom>
        </p:spPr>
      </p:pic>
      <p:sp>
        <p:nvSpPr>
          <p:cNvPr id="3" name="Rechteck 2">
            <a:extLst>
              <a:ext uri="{FF2B5EF4-FFF2-40B4-BE49-F238E27FC236}">
                <a16:creationId xmlns:a16="http://schemas.microsoft.com/office/drawing/2014/main" id="{610AC124-1813-4E98-9563-E35ED945335D}"/>
              </a:ext>
            </a:extLst>
          </p:cNvPr>
          <p:cNvSpPr/>
          <p:nvPr/>
        </p:nvSpPr>
        <p:spPr>
          <a:xfrm>
            <a:off x="1511152" y="5506082"/>
            <a:ext cx="9145016" cy="4194546"/>
          </a:xfrm>
          <a:prstGeom prst="rect">
            <a:avLst/>
          </a:prstGeom>
        </p:spPr>
        <p:txBody>
          <a:bodyPr wrap="square">
            <a:spAutoFit/>
          </a:bodyPr>
          <a:lstStyle/>
          <a:p>
            <a:pPr marL="294640">
              <a:lnSpc>
                <a:spcPts val="5400"/>
              </a:lnSpc>
            </a:pPr>
            <a:r>
              <a:rPr lang="de-CH" sz="3600" b="1" dirty="0">
                <a:solidFill>
                  <a:schemeClr val="bg1"/>
                </a:solidFill>
                <a:latin typeface="Source Sans Pro"/>
              </a:rPr>
              <a:t>Gemeinde Stettlen / </a:t>
            </a:r>
          </a:p>
          <a:p>
            <a:pPr marL="294640">
              <a:lnSpc>
                <a:spcPts val="5400"/>
              </a:lnSpc>
            </a:pPr>
            <a:r>
              <a:rPr lang="de-CH" sz="3600" b="1" dirty="0">
                <a:solidFill>
                  <a:schemeClr val="bg1"/>
                </a:solidFill>
                <a:latin typeface="Source Sans Pro"/>
              </a:rPr>
              <a:t>Senioren-Info</a:t>
            </a:r>
          </a:p>
          <a:p>
            <a:pPr marL="294640">
              <a:lnSpc>
                <a:spcPts val="5400"/>
              </a:lnSpc>
            </a:pPr>
            <a:r>
              <a:rPr lang="de-CH" sz="3600" dirty="0">
                <a:solidFill>
                  <a:schemeClr val="bg1"/>
                </a:solidFill>
                <a:latin typeface="Source Sans Pro"/>
              </a:rPr>
              <a:t>Bernstrasse 116, 3066 Stettlen</a:t>
            </a:r>
          </a:p>
          <a:p>
            <a:pPr marL="294640">
              <a:lnSpc>
                <a:spcPts val="5400"/>
              </a:lnSpc>
            </a:pPr>
            <a:r>
              <a:rPr lang="de-CH" sz="2800" dirty="0">
                <a:solidFill>
                  <a:schemeClr val="bg1"/>
                </a:solidFill>
                <a:latin typeface="Source Sans Pro"/>
              </a:rPr>
              <a:t>Tel. 037 931 51 44 / senioreninfo@stettlen.ch</a:t>
            </a:r>
          </a:p>
          <a:p>
            <a:pPr marL="294640">
              <a:lnSpc>
                <a:spcPts val="5400"/>
              </a:lnSpc>
            </a:pPr>
            <a:endParaRPr lang="de-CH" sz="3600" b="1" dirty="0">
              <a:solidFill>
                <a:schemeClr val="bg1"/>
              </a:solidFill>
              <a:latin typeface="Source Sans Pro"/>
            </a:endParaRPr>
          </a:p>
          <a:p>
            <a:pPr marL="294640">
              <a:lnSpc>
                <a:spcPts val="5400"/>
              </a:lnSpc>
            </a:pPr>
            <a:endParaRPr lang="de-CH" sz="3600" b="1" dirty="0">
              <a:solidFill>
                <a:schemeClr val="bg1"/>
              </a:solidFill>
              <a:latin typeface="Source Sans Pro"/>
            </a:endParaRPr>
          </a:p>
        </p:txBody>
      </p:sp>
      <p:pic>
        <p:nvPicPr>
          <p:cNvPr id="8" name="Picture 6">
            <a:extLst>
              <a:ext uri="{FF2B5EF4-FFF2-40B4-BE49-F238E27FC236}">
                <a16:creationId xmlns:a16="http://schemas.microsoft.com/office/drawing/2014/main" id="{FE9E5838-6E07-4003-A975-67E8DE593023}"/>
              </a:ext>
            </a:extLst>
          </p:cNvPr>
          <p:cNvPicPr>
            <a:picLocks noChangeAspect="1"/>
          </p:cNvPicPr>
          <p:nvPr/>
        </p:nvPicPr>
        <p:blipFill>
          <a:blip r:embed="rId5"/>
          <a:srcRect/>
          <a:stretch>
            <a:fillRect/>
          </a:stretch>
        </p:blipFill>
        <p:spPr>
          <a:xfrm>
            <a:off x="14742970" y="2738544"/>
            <a:ext cx="3166861" cy="1338312"/>
          </a:xfrm>
          <a:prstGeom prst="rect">
            <a:avLst/>
          </a:prstGeom>
        </p:spPr>
      </p:pic>
      <p:grpSp>
        <p:nvGrpSpPr>
          <p:cNvPr id="9" name="Group 26">
            <a:extLst>
              <a:ext uri="{FF2B5EF4-FFF2-40B4-BE49-F238E27FC236}">
                <a16:creationId xmlns:a16="http://schemas.microsoft.com/office/drawing/2014/main" id="{5423ADE1-ABC8-4B72-B61C-F36FE4ABFE8C}"/>
              </a:ext>
            </a:extLst>
          </p:cNvPr>
          <p:cNvGrpSpPr/>
          <p:nvPr/>
        </p:nvGrpSpPr>
        <p:grpSpPr>
          <a:xfrm>
            <a:off x="13274714" y="4314332"/>
            <a:ext cx="5013286" cy="1338312"/>
            <a:chOff x="0" y="-1"/>
            <a:chExt cx="13393594" cy="3902951"/>
          </a:xfrm>
        </p:grpSpPr>
        <p:sp>
          <p:nvSpPr>
            <p:cNvPr id="11" name="TextBox 27">
              <a:extLst>
                <a:ext uri="{FF2B5EF4-FFF2-40B4-BE49-F238E27FC236}">
                  <a16:creationId xmlns:a16="http://schemas.microsoft.com/office/drawing/2014/main" id="{9C37D769-A2B3-42FB-9C24-B29FC96BF0B9}"/>
                </a:ext>
              </a:extLst>
            </p:cNvPr>
            <p:cNvSpPr txBox="1"/>
            <p:nvPr/>
          </p:nvSpPr>
          <p:spPr>
            <a:xfrm>
              <a:off x="4110514" y="610508"/>
              <a:ext cx="9283080" cy="1340966"/>
            </a:xfrm>
            <a:prstGeom prst="rect">
              <a:avLst/>
            </a:prstGeom>
          </p:spPr>
          <p:txBody>
            <a:bodyPr wrap="square" lIns="0" tIns="0" rIns="0" bIns="0" rtlCol="0" anchor="t">
              <a:spAutoFit/>
            </a:bodyPr>
            <a:lstStyle/>
            <a:p>
              <a:pPr>
                <a:lnSpc>
                  <a:spcPts val="5320"/>
                </a:lnSpc>
                <a:spcBef>
                  <a:spcPct val="0"/>
                </a:spcBef>
              </a:pPr>
              <a:r>
                <a:rPr lang="en-US" sz="2000" dirty="0">
                  <a:solidFill>
                    <a:schemeClr val="bg1"/>
                  </a:solidFill>
                  <a:latin typeface="Open Sans Light Bold"/>
                </a:rPr>
                <a:t>Bern </a:t>
              </a:r>
              <a:r>
                <a:rPr lang="en-US" sz="2000" dirty="0" err="1">
                  <a:solidFill>
                    <a:schemeClr val="bg1"/>
                  </a:solidFill>
                  <a:latin typeface="Open Sans Light Bold"/>
                </a:rPr>
                <a:t>Generationenhaus</a:t>
              </a:r>
              <a:endParaRPr lang="en-US" sz="2000" dirty="0">
                <a:solidFill>
                  <a:schemeClr val="bg1"/>
                </a:solidFill>
                <a:latin typeface="Open Sans Light Bold"/>
              </a:endParaRPr>
            </a:p>
          </p:txBody>
        </p:sp>
        <p:pic>
          <p:nvPicPr>
            <p:cNvPr id="12" name="Picture 28">
              <a:extLst>
                <a:ext uri="{FF2B5EF4-FFF2-40B4-BE49-F238E27FC236}">
                  <a16:creationId xmlns:a16="http://schemas.microsoft.com/office/drawing/2014/main" id="{3A393BAE-3294-442E-9ED4-9AB2AE092494}"/>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a:fillRect/>
            </a:stretch>
          </p:blipFill>
          <p:spPr>
            <a:xfrm>
              <a:off x="0" y="-1"/>
              <a:ext cx="3925850" cy="3902951"/>
            </a:xfrm>
            <a:prstGeom prst="rect">
              <a:avLst/>
            </a:prstGeom>
          </p:spPr>
        </p:pic>
        <p:grpSp>
          <p:nvGrpSpPr>
            <p:cNvPr id="14" name="Group 29">
              <a:extLst>
                <a:ext uri="{FF2B5EF4-FFF2-40B4-BE49-F238E27FC236}">
                  <a16:creationId xmlns:a16="http://schemas.microsoft.com/office/drawing/2014/main" id="{9C2574CC-3C96-4FCE-81DB-F26675F95E58}"/>
                </a:ext>
              </a:extLst>
            </p:cNvPr>
            <p:cNvGrpSpPr/>
            <p:nvPr/>
          </p:nvGrpSpPr>
          <p:grpSpPr>
            <a:xfrm>
              <a:off x="438873" y="427422"/>
              <a:ext cx="3048106" cy="3048106"/>
              <a:chOff x="0" y="0"/>
              <a:chExt cx="812800" cy="812800"/>
            </a:xfrm>
          </p:grpSpPr>
          <p:sp>
            <p:nvSpPr>
              <p:cNvPr id="16" name="Freeform 30">
                <a:extLst>
                  <a:ext uri="{FF2B5EF4-FFF2-40B4-BE49-F238E27FC236}">
                    <a16:creationId xmlns:a16="http://schemas.microsoft.com/office/drawing/2014/main" id="{E9DDF1C1-C2C4-4EF0-B0F4-DE67055A55BE}"/>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BBCF00"/>
              </a:solidFill>
            </p:spPr>
          </p:sp>
          <p:sp>
            <p:nvSpPr>
              <p:cNvPr id="17" name="TextBox 31">
                <a:extLst>
                  <a:ext uri="{FF2B5EF4-FFF2-40B4-BE49-F238E27FC236}">
                    <a16:creationId xmlns:a16="http://schemas.microsoft.com/office/drawing/2014/main" id="{F13442E4-3920-4250-BF0E-14D2CA0FF51A}"/>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pic>
          <p:nvPicPr>
            <p:cNvPr id="15" name="Picture 32">
              <a:extLst>
                <a:ext uri="{FF2B5EF4-FFF2-40B4-BE49-F238E27FC236}">
                  <a16:creationId xmlns:a16="http://schemas.microsoft.com/office/drawing/2014/main" id="{3142F7F7-F117-4ADF-B3B9-65DC8E6B1146}"/>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rcRect/>
            <a:stretch>
              <a:fillRect/>
            </a:stretch>
          </p:blipFill>
          <p:spPr>
            <a:xfrm rot="6564848">
              <a:off x="584938" y="753935"/>
              <a:ext cx="1889412" cy="2321859"/>
            </a:xfrm>
            <a:prstGeom prst="rect">
              <a:avLst/>
            </a:prstGeom>
          </p:spPr>
        </p:pic>
      </p:grpSp>
      <p:sp>
        <p:nvSpPr>
          <p:cNvPr id="19" name="Rechteck 18">
            <a:extLst>
              <a:ext uri="{FF2B5EF4-FFF2-40B4-BE49-F238E27FC236}">
                <a16:creationId xmlns:a16="http://schemas.microsoft.com/office/drawing/2014/main" id="{62F5D055-31E4-42EA-A112-2D9C280F0571}"/>
              </a:ext>
            </a:extLst>
          </p:cNvPr>
          <p:cNvSpPr/>
          <p:nvPr/>
        </p:nvSpPr>
        <p:spPr>
          <a:xfrm>
            <a:off x="8757250" y="6140443"/>
            <a:ext cx="9145016" cy="2090316"/>
          </a:xfrm>
          <a:prstGeom prst="rect">
            <a:avLst/>
          </a:prstGeom>
        </p:spPr>
        <p:txBody>
          <a:bodyPr wrap="square">
            <a:spAutoFit/>
          </a:bodyPr>
          <a:lstStyle/>
          <a:p>
            <a:pPr marL="294640" algn="r">
              <a:lnSpc>
                <a:spcPts val="5400"/>
              </a:lnSpc>
            </a:pPr>
            <a:r>
              <a:rPr lang="de-CH" sz="3600" b="1" dirty="0">
                <a:solidFill>
                  <a:schemeClr val="bg1"/>
                </a:solidFill>
                <a:latin typeface="Source Sans Pro"/>
              </a:rPr>
              <a:t>Pro </a:t>
            </a:r>
            <a:r>
              <a:rPr lang="de-CH" sz="3600" b="1" dirty="0" err="1">
                <a:solidFill>
                  <a:schemeClr val="bg1"/>
                </a:solidFill>
                <a:latin typeface="Source Sans Pro"/>
              </a:rPr>
              <a:t>Senectute</a:t>
            </a:r>
            <a:r>
              <a:rPr lang="de-CH" sz="3600" b="1" dirty="0">
                <a:solidFill>
                  <a:schemeClr val="bg1"/>
                </a:solidFill>
                <a:latin typeface="Source Sans Pro"/>
              </a:rPr>
              <a:t> Gemeinwesenarbeit</a:t>
            </a:r>
          </a:p>
          <a:p>
            <a:pPr marL="294640" algn="r">
              <a:lnSpc>
                <a:spcPts val="5400"/>
              </a:lnSpc>
            </a:pPr>
            <a:r>
              <a:rPr lang="de-CH" sz="3600" dirty="0" err="1">
                <a:solidFill>
                  <a:schemeClr val="bg1"/>
                </a:solidFill>
                <a:latin typeface="Source Sans Pro"/>
              </a:rPr>
              <a:t>Worblentalstrasse</a:t>
            </a:r>
            <a:r>
              <a:rPr lang="de-CH" sz="3600" dirty="0">
                <a:solidFill>
                  <a:schemeClr val="bg1"/>
                </a:solidFill>
                <a:latin typeface="Source Sans Pro"/>
              </a:rPr>
              <a:t> 32, 3063 Ittigen</a:t>
            </a:r>
          </a:p>
          <a:p>
            <a:pPr marL="294640" algn="r">
              <a:lnSpc>
                <a:spcPts val="5400"/>
              </a:lnSpc>
            </a:pPr>
            <a:r>
              <a:rPr lang="de-CH" sz="2800" dirty="0">
                <a:solidFill>
                  <a:schemeClr val="bg1"/>
                </a:solidFill>
                <a:latin typeface="Source Sans Pro"/>
              </a:rPr>
              <a:t>Tel. 031 359 03 03  / info@be.prosenectute.ch</a:t>
            </a:r>
            <a:endParaRPr lang="de-CH" sz="3600" dirty="0">
              <a:solidFill>
                <a:schemeClr val="bg1"/>
              </a:solidFill>
              <a:latin typeface="Source Sans Pro"/>
            </a:endParaRPr>
          </a:p>
        </p:txBody>
      </p:sp>
      <p:grpSp>
        <p:nvGrpSpPr>
          <p:cNvPr id="20" name="Gruppieren 19">
            <a:extLst>
              <a:ext uri="{FF2B5EF4-FFF2-40B4-BE49-F238E27FC236}">
                <a16:creationId xmlns:a16="http://schemas.microsoft.com/office/drawing/2014/main" id="{35D9A08C-8BAC-4F4A-8A97-014CD0C48325}"/>
              </a:ext>
            </a:extLst>
          </p:cNvPr>
          <p:cNvGrpSpPr/>
          <p:nvPr/>
        </p:nvGrpSpPr>
        <p:grpSpPr>
          <a:xfrm>
            <a:off x="-33092" y="-24534"/>
            <a:ext cx="13464480" cy="4007456"/>
            <a:chOff x="509937" y="4720830"/>
            <a:chExt cx="13464480" cy="4007456"/>
          </a:xfrm>
        </p:grpSpPr>
        <p:sp>
          <p:nvSpPr>
            <p:cNvPr id="21" name="Rechteck 20">
              <a:extLst>
                <a:ext uri="{FF2B5EF4-FFF2-40B4-BE49-F238E27FC236}">
                  <a16:creationId xmlns:a16="http://schemas.microsoft.com/office/drawing/2014/main" id="{D74B582F-CEED-47C9-A905-761070D0F302}"/>
                </a:ext>
              </a:extLst>
            </p:cNvPr>
            <p:cNvSpPr/>
            <p:nvPr/>
          </p:nvSpPr>
          <p:spPr>
            <a:xfrm>
              <a:off x="509937" y="4720830"/>
              <a:ext cx="13464480" cy="4007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pic>
          <p:nvPicPr>
            <p:cNvPr id="22" name="Grafik 21">
              <a:extLst>
                <a:ext uri="{FF2B5EF4-FFF2-40B4-BE49-F238E27FC236}">
                  <a16:creationId xmlns:a16="http://schemas.microsoft.com/office/drawing/2014/main" id="{320B4357-DBFF-4C17-922A-E3281AB8D960}"/>
                </a:ext>
              </a:extLst>
            </p:cNvPr>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07096" y="5215273"/>
              <a:ext cx="7479010" cy="2365724"/>
            </a:xfrm>
            <a:prstGeom prst="rect">
              <a:avLst/>
            </a:prstGeom>
            <a:noFill/>
            <a:ln>
              <a:noFill/>
            </a:ln>
          </p:spPr>
        </p:pic>
        <p:sp>
          <p:nvSpPr>
            <p:cNvPr id="23" name="Textfeld 22">
              <a:extLst>
                <a:ext uri="{FF2B5EF4-FFF2-40B4-BE49-F238E27FC236}">
                  <a16:creationId xmlns:a16="http://schemas.microsoft.com/office/drawing/2014/main" id="{DB683C58-E25C-4961-BA58-BFB883C404AC}"/>
                </a:ext>
              </a:extLst>
            </p:cNvPr>
            <p:cNvSpPr txBox="1"/>
            <p:nvPr/>
          </p:nvSpPr>
          <p:spPr>
            <a:xfrm>
              <a:off x="5211321" y="7463755"/>
              <a:ext cx="7272808" cy="1077218"/>
            </a:xfrm>
            <a:prstGeom prst="rect">
              <a:avLst/>
            </a:prstGeom>
            <a:noFill/>
          </p:spPr>
          <p:txBody>
            <a:bodyPr wrap="square" rtlCol="0">
              <a:spAutoFit/>
            </a:bodyPr>
            <a:lstStyle/>
            <a:p>
              <a:r>
                <a:rPr lang="de-CH" sz="3200" spc="400" dirty="0">
                  <a:latin typeface="Calibri" panose="020F0502020204030204" pitchFamily="34" charset="0"/>
                  <a:cs typeface="Calibri" panose="020F0502020204030204" pitchFamily="34" charset="0"/>
                </a:rPr>
                <a:t>ÜBERARBEITUNG ALTERSLEITBILD</a:t>
              </a:r>
            </a:p>
            <a:p>
              <a:endParaRPr lang="de-CH" sz="3200" spc="200" dirty="0">
                <a:latin typeface="+mj-lt"/>
              </a:endParaRPr>
            </a:p>
          </p:txBody>
        </p:sp>
      </p:grpSp>
    </p:spTree>
    <p:extLst>
      <p:ext uri="{BB962C8B-B14F-4D97-AF65-F5344CB8AC3E}">
        <p14:creationId xmlns:p14="http://schemas.microsoft.com/office/powerpoint/2010/main" val="16805284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0" y="21444"/>
            <a:ext cx="18288000" cy="10287000"/>
          </a:xfrm>
          <a:prstGeom prst="rect">
            <a:avLst/>
          </a:prstGeom>
        </p:spPr>
      </p:pic>
      <p:pic>
        <p:nvPicPr>
          <p:cNvPr id="3" name="Picture 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3964752" y="20640"/>
            <a:ext cx="4323248" cy="2423111"/>
          </a:xfrm>
          <a:prstGeom prst="rect">
            <a:avLst/>
          </a:prstGeom>
        </p:spPr>
      </p:pic>
      <p:sp>
        <p:nvSpPr>
          <p:cNvPr id="5" name="TextBox 5"/>
          <p:cNvSpPr txBox="1"/>
          <p:nvPr/>
        </p:nvSpPr>
        <p:spPr>
          <a:xfrm>
            <a:off x="633825" y="733212"/>
            <a:ext cx="13300487" cy="997966"/>
          </a:xfrm>
          <a:prstGeom prst="rect">
            <a:avLst/>
          </a:prstGeom>
        </p:spPr>
        <p:txBody>
          <a:bodyPr wrap="square" lIns="0" tIns="0" rIns="0" bIns="0" rtlCol="0" anchor="t">
            <a:spAutoFit/>
          </a:bodyPr>
          <a:lstStyle/>
          <a:p>
            <a:pPr>
              <a:lnSpc>
                <a:spcPts val="8499"/>
              </a:lnSpc>
            </a:pPr>
            <a:r>
              <a:rPr lang="de-CH" sz="5400" dirty="0">
                <a:solidFill>
                  <a:srgbClr val="00726F"/>
                </a:solidFill>
                <a:latin typeface="Source Sans Pro Bold"/>
              </a:rPr>
              <a:t>Priorisierte Favoriten: </a:t>
            </a:r>
          </a:p>
        </p:txBody>
      </p:sp>
      <p:pic>
        <p:nvPicPr>
          <p:cNvPr id="16" name="Grafik 15">
            <a:extLst>
              <a:ext uri="{FF2B5EF4-FFF2-40B4-BE49-F238E27FC236}">
                <a16:creationId xmlns:a16="http://schemas.microsoft.com/office/drawing/2014/main" id="{C5585610-2CE4-4C78-959D-FB14B3D6383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144347" y="3674570"/>
            <a:ext cx="5760640" cy="3557162"/>
          </a:xfrm>
          <a:prstGeom prst="rect">
            <a:avLst/>
          </a:prstGeom>
        </p:spPr>
      </p:pic>
      <p:sp>
        <p:nvSpPr>
          <p:cNvPr id="12" name="TextBox 8">
            <a:extLst>
              <a:ext uri="{FF2B5EF4-FFF2-40B4-BE49-F238E27FC236}">
                <a16:creationId xmlns:a16="http://schemas.microsoft.com/office/drawing/2014/main" id="{8069B54E-6C01-4EFB-9526-B5D8251999EB}"/>
              </a:ext>
            </a:extLst>
          </p:cNvPr>
          <p:cNvSpPr txBox="1"/>
          <p:nvPr/>
        </p:nvSpPr>
        <p:spPr>
          <a:xfrm>
            <a:off x="383013" y="2263180"/>
            <a:ext cx="10967959" cy="7517379"/>
          </a:xfrm>
          <a:prstGeom prst="rect">
            <a:avLst/>
          </a:prstGeom>
        </p:spPr>
        <p:txBody>
          <a:bodyPr wrap="square" lIns="0" tIns="0" rIns="0" bIns="0" rtlCol="0" anchor="t">
            <a:spAutoFit/>
          </a:bodyPr>
          <a:lstStyle/>
          <a:p>
            <a:pPr marL="453390" lvl="1">
              <a:lnSpc>
                <a:spcPts val="5880"/>
              </a:lnSpc>
            </a:pPr>
            <a:r>
              <a:rPr lang="de-CH" sz="4200" u="sng" noProof="1">
                <a:solidFill>
                  <a:srgbClr val="00726F"/>
                </a:solidFill>
                <a:latin typeface="Source Sans Pro"/>
              </a:rPr>
              <a:t>Workshops</a:t>
            </a:r>
          </a:p>
          <a:p>
            <a:pPr marL="866140" indent="-571500">
              <a:lnSpc>
                <a:spcPts val="5880"/>
              </a:lnSpc>
              <a:buFont typeface="Arial" panose="020B0604020202020204" pitchFamily="34" charset="0"/>
              <a:buChar char="•"/>
            </a:pPr>
            <a:r>
              <a:rPr lang="de-CH" sz="4200" noProof="1">
                <a:solidFill>
                  <a:srgbClr val="00726F"/>
                </a:solidFill>
                <a:latin typeface="Source Sans Pro"/>
              </a:rPr>
              <a:t>Diskussion an moderierten Thementischen</a:t>
            </a:r>
          </a:p>
          <a:p>
            <a:pPr marL="294640">
              <a:lnSpc>
                <a:spcPts val="5880"/>
              </a:lnSpc>
            </a:pPr>
            <a:r>
              <a:rPr lang="de-CH" sz="4200" noProof="1">
                <a:solidFill>
                  <a:srgbClr val="00726F"/>
                </a:solidFill>
                <a:latin typeface="Source Sans Pro"/>
              </a:rPr>
              <a:t>	</a:t>
            </a:r>
            <a:r>
              <a:rPr lang="de-CH" sz="4200" noProof="1">
                <a:solidFill>
                  <a:srgbClr val="00726F"/>
                </a:solidFill>
                <a:latin typeface="Source Sans Pro"/>
                <a:sym typeface="Wingdings" panose="05000000000000000000" pitchFamily="2" charset="2"/>
              </a:rPr>
              <a:t> </a:t>
            </a:r>
            <a:r>
              <a:rPr lang="de-CH" sz="4200" noProof="1">
                <a:solidFill>
                  <a:srgbClr val="00726F"/>
                </a:solidFill>
                <a:latin typeface="Source Sans Pro"/>
              </a:rPr>
              <a:t>4 bis 5 Tische</a:t>
            </a:r>
            <a:br>
              <a:rPr lang="de-CH" sz="4200" noProof="1">
                <a:solidFill>
                  <a:srgbClr val="00726F"/>
                </a:solidFill>
                <a:latin typeface="Source Sans Pro"/>
              </a:rPr>
            </a:br>
            <a:br>
              <a:rPr lang="de-CH" sz="4200" noProof="1">
                <a:solidFill>
                  <a:srgbClr val="00726F"/>
                </a:solidFill>
                <a:latin typeface="Source Sans Pro"/>
              </a:rPr>
            </a:br>
            <a:br>
              <a:rPr lang="de-CH" sz="4200" noProof="1">
                <a:solidFill>
                  <a:srgbClr val="00726F"/>
                </a:solidFill>
                <a:latin typeface="Source Sans Pro"/>
              </a:rPr>
            </a:br>
            <a:br>
              <a:rPr lang="de-CH" sz="4200" noProof="1">
                <a:solidFill>
                  <a:srgbClr val="00726F"/>
                </a:solidFill>
                <a:latin typeface="Source Sans Pro"/>
              </a:rPr>
            </a:br>
            <a:br>
              <a:rPr lang="de-CH" sz="4200" noProof="1">
                <a:solidFill>
                  <a:srgbClr val="00726F"/>
                </a:solidFill>
                <a:latin typeface="Source Sans Pro"/>
              </a:rPr>
            </a:br>
            <a:endParaRPr lang="de-CH" sz="4200" noProof="1">
              <a:solidFill>
                <a:srgbClr val="00726F"/>
              </a:solidFill>
              <a:latin typeface="Source Sans Pro"/>
            </a:endParaRPr>
          </a:p>
          <a:p>
            <a:pPr marL="866140" indent="-571500">
              <a:lnSpc>
                <a:spcPts val="5880"/>
              </a:lnSpc>
              <a:buFont typeface="Arial" panose="020B0604020202020204" pitchFamily="34" charset="0"/>
              <a:buChar char="•"/>
            </a:pPr>
            <a:r>
              <a:rPr lang="de-CH" sz="4200" noProof="1">
                <a:solidFill>
                  <a:srgbClr val="00726F"/>
                </a:solidFill>
                <a:latin typeface="Source Sans Pro"/>
              </a:rPr>
              <a:t>Vorstellen der Ergebnisse </a:t>
            </a:r>
          </a:p>
          <a:p>
            <a:pPr marL="866140" lvl="1" indent="-571500">
              <a:lnSpc>
                <a:spcPts val="5880"/>
              </a:lnSpc>
              <a:buFont typeface="Arial" panose="020B0604020202020204" pitchFamily="34" charset="0"/>
              <a:buChar char="•"/>
            </a:pPr>
            <a:r>
              <a:rPr lang="de-CH" sz="4200" noProof="1">
                <a:solidFill>
                  <a:srgbClr val="00726F"/>
                </a:solidFill>
                <a:latin typeface="Source Sans Pro"/>
              </a:rPr>
              <a:t>Abschluss 20.30 Uhr</a:t>
            </a:r>
          </a:p>
        </p:txBody>
      </p:sp>
      <p:pic>
        <p:nvPicPr>
          <p:cNvPr id="6" name="Grafik 5">
            <a:extLst>
              <a:ext uri="{FF2B5EF4-FFF2-40B4-BE49-F238E27FC236}">
                <a16:creationId xmlns:a16="http://schemas.microsoft.com/office/drawing/2014/main" id="{6B7FF23D-D064-40E4-A5A0-B6748D3FE021}"/>
              </a:ext>
            </a:extLst>
          </p:cNvPr>
          <p:cNvPicPr>
            <a:picLocks noChangeAspect="1"/>
          </p:cNvPicPr>
          <p:nvPr/>
        </p:nvPicPr>
        <p:blipFill>
          <a:blip r:embed="rId6"/>
          <a:stretch>
            <a:fillRect/>
          </a:stretch>
        </p:blipFill>
        <p:spPr>
          <a:xfrm>
            <a:off x="633825" y="6021869"/>
            <a:ext cx="10967960" cy="1750834"/>
          </a:xfrm>
          <a:prstGeom prst="rect">
            <a:avLst/>
          </a:prstGeom>
        </p:spPr>
      </p:pic>
    </p:spTree>
    <p:extLst>
      <p:ext uri="{BB962C8B-B14F-4D97-AF65-F5344CB8AC3E}">
        <p14:creationId xmlns:p14="http://schemas.microsoft.com/office/powerpoint/2010/main" val="1270949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0" y="-23767"/>
            <a:ext cx="18288000" cy="10287000"/>
          </a:xfrm>
          <a:prstGeom prst="rect">
            <a:avLst/>
          </a:prstGeom>
        </p:spPr>
      </p:pic>
      <p:pic>
        <p:nvPicPr>
          <p:cNvPr id="3" name="Picture 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4800820" y="20641"/>
            <a:ext cx="3487179" cy="1954508"/>
          </a:xfrm>
          <a:prstGeom prst="rect">
            <a:avLst/>
          </a:prstGeom>
        </p:spPr>
      </p:pic>
      <p:sp>
        <p:nvSpPr>
          <p:cNvPr id="5" name="TextBox 5"/>
          <p:cNvSpPr txBox="1"/>
          <p:nvPr/>
        </p:nvSpPr>
        <p:spPr>
          <a:xfrm>
            <a:off x="582913" y="257872"/>
            <a:ext cx="18079649" cy="997966"/>
          </a:xfrm>
          <a:prstGeom prst="rect">
            <a:avLst/>
          </a:prstGeom>
        </p:spPr>
        <p:txBody>
          <a:bodyPr wrap="square" lIns="0" tIns="0" rIns="0" bIns="0" rtlCol="0" anchor="t">
            <a:spAutoFit/>
          </a:bodyPr>
          <a:lstStyle/>
          <a:p>
            <a:pPr>
              <a:lnSpc>
                <a:spcPts val="8499"/>
              </a:lnSpc>
            </a:pPr>
            <a:r>
              <a:rPr lang="de-CH" sz="5400" dirty="0">
                <a:solidFill>
                  <a:srgbClr val="00726F"/>
                </a:solidFill>
                <a:latin typeface="Source Sans Pro Bold"/>
              </a:rPr>
              <a:t>Treffen </a:t>
            </a:r>
            <a:r>
              <a:rPr lang="de-CH" sz="5400" dirty="0" err="1">
                <a:solidFill>
                  <a:srgbClr val="00726F"/>
                </a:solidFill>
                <a:latin typeface="Source Sans Pro Bold"/>
              </a:rPr>
              <a:t>Akteur:innen</a:t>
            </a:r>
            <a:r>
              <a:rPr lang="de-CH" sz="5400" dirty="0">
                <a:solidFill>
                  <a:srgbClr val="00726F"/>
                </a:solidFill>
                <a:latin typeface="Source Sans Pro Bold"/>
              </a:rPr>
              <a:t> im Altersbereich </a:t>
            </a:r>
            <a:r>
              <a:rPr lang="de-CH" sz="2800" b="1" dirty="0">
                <a:solidFill>
                  <a:srgbClr val="00726F"/>
                </a:solidFill>
                <a:latin typeface="Source Sans Pro Bold"/>
              </a:rPr>
              <a:t>vom 4. Juli 2024</a:t>
            </a:r>
            <a:endParaRPr lang="de-CH" sz="5400" b="1" dirty="0">
              <a:solidFill>
                <a:srgbClr val="00726F"/>
              </a:solidFill>
              <a:latin typeface="Source Sans Pro Bold"/>
            </a:endParaRPr>
          </a:p>
        </p:txBody>
      </p:sp>
      <p:sp>
        <p:nvSpPr>
          <p:cNvPr id="30" name="TextBox 5">
            <a:extLst>
              <a:ext uri="{FF2B5EF4-FFF2-40B4-BE49-F238E27FC236}">
                <a16:creationId xmlns:a16="http://schemas.microsoft.com/office/drawing/2014/main" id="{081400CF-134F-4C53-834A-F5F8193ADB37}"/>
              </a:ext>
            </a:extLst>
          </p:cNvPr>
          <p:cNvSpPr txBox="1"/>
          <p:nvPr/>
        </p:nvSpPr>
        <p:spPr>
          <a:xfrm>
            <a:off x="374563" y="1683704"/>
            <a:ext cx="4304941" cy="1723549"/>
          </a:xfrm>
          <a:prstGeom prst="rect">
            <a:avLst/>
          </a:prstGeom>
        </p:spPr>
        <p:txBody>
          <a:bodyPr wrap="square" lIns="0" tIns="0" rIns="0" bIns="0" rtlCol="0" anchor="t">
            <a:spAutoFit/>
          </a:bodyPr>
          <a:lstStyle/>
          <a:p>
            <a:pPr marL="457200" indent="-457200">
              <a:buFont typeface="Arial" panose="020B0604020202020204" pitchFamily="34" charset="0"/>
              <a:buChar char="•"/>
            </a:pPr>
            <a:endParaRPr lang="de-CH" sz="2800" dirty="0">
              <a:solidFill>
                <a:srgbClr val="C00000"/>
              </a:solidFill>
              <a:latin typeface="Source Sans Pro"/>
            </a:endParaRPr>
          </a:p>
          <a:p>
            <a:endParaRPr lang="de-CH" sz="2800" dirty="0">
              <a:solidFill>
                <a:srgbClr val="C00000"/>
              </a:solidFill>
              <a:latin typeface="Source Sans Pro"/>
            </a:endParaRPr>
          </a:p>
          <a:p>
            <a:endParaRPr lang="de-CH" sz="2800" dirty="0">
              <a:solidFill>
                <a:srgbClr val="00726F"/>
              </a:solidFill>
              <a:latin typeface="Source Sans Pro"/>
            </a:endParaRPr>
          </a:p>
          <a:p>
            <a:r>
              <a:rPr lang="en-US" sz="2800" dirty="0">
                <a:solidFill>
                  <a:srgbClr val="00726F"/>
                </a:solidFill>
                <a:latin typeface="Source Sans Pro"/>
              </a:rPr>
              <a:t> </a:t>
            </a:r>
          </a:p>
        </p:txBody>
      </p:sp>
      <p:pic>
        <p:nvPicPr>
          <p:cNvPr id="8" name="Grafik 7">
            <a:extLst>
              <a:ext uri="{FF2B5EF4-FFF2-40B4-BE49-F238E27FC236}">
                <a16:creationId xmlns:a16="http://schemas.microsoft.com/office/drawing/2014/main" id="{7C09DE5E-E227-4637-A32F-3FBD03534FD9}"/>
              </a:ext>
            </a:extLst>
          </p:cNvPr>
          <p:cNvPicPr>
            <a:picLocks noChangeAspect="1"/>
          </p:cNvPicPr>
          <p:nvPr/>
        </p:nvPicPr>
        <p:blipFill>
          <a:blip r:embed="rId5"/>
          <a:stretch>
            <a:fillRect/>
          </a:stretch>
        </p:blipFill>
        <p:spPr>
          <a:xfrm>
            <a:off x="10070255" y="2212380"/>
            <a:ext cx="8151724" cy="7030417"/>
          </a:xfrm>
          <a:prstGeom prst="rect">
            <a:avLst/>
          </a:prstGeom>
        </p:spPr>
      </p:pic>
      <p:pic>
        <p:nvPicPr>
          <p:cNvPr id="11" name="Grafik 10">
            <a:extLst>
              <a:ext uri="{FF2B5EF4-FFF2-40B4-BE49-F238E27FC236}">
                <a16:creationId xmlns:a16="http://schemas.microsoft.com/office/drawing/2014/main" id="{751457A7-7D58-4DD3-8794-C88241BBAE9C}"/>
              </a:ext>
            </a:extLst>
          </p:cNvPr>
          <p:cNvPicPr>
            <a:picLocks noChangeAspect="1"/>
          </p:cNvPicPr>
          <p:nvPr/>
        </p:nvPicPr>
        <p:blipFill>
          <a:blip r:embed="rId6"/>
          <a:stretch>
            <a:fillRect/>
          </a:stretch>
        </p:blipFill>
        <p:spPr>
          <a:xfrm>
            <a:off x="656567" y="1460699"/>
            <a:ext cx="9131684" cy="7030415"/>
          </a:xfrm>
          <a:prstGeom prst="rect">
            <a:avLst/>
          </a:prstGeom>
        </p:spPr>
      </p:pic>
      <p:pic>
        <p:nvPicPr>
          <p:cNvPr id="13" name="Grafik 12">
            <a:extLst>
              <a:ext uri="{FF2B5EF4-FFF2-40B4-BE49-F238E27FC236}">
                <a16:creationId xmlns:a16="http://schemas.microsoft.com/office/drawing/2014/main" id="{E1E3891C-EAC6-4FA9-88BB-4C840B9DFDB4}"/>
              </a:ext>
            </a:extLst>
          </p:cNvPr>
          <p:cNvPicPr>
            <a:picLocks noChangeAspect="1"/>
          </p:cNvPicPr>
          <p:nvPr/>
        </p:nvPicPr>
        <p:blipFill rotWithShape="1">
          <a:blip r:embed="rId7"/>
          <a:srcRect t="260" b="11475"/>
          <a:stretch/>
        </p:blipFill>
        <p:spPr>
          <a:xfrm>
            <a:off x="656567" y="8572438"/>
            <a:ext cx="9131684" cy="1723549"/>
          </a:xfrm>
          <a:prstGeom prst="rect">
            <a:avLst/>
          </a:prstGeom>
        </p:spPr>
      </p:pic>
    </p:spTree>
    <p:extLst>
      <p:ext uri="{BB962C8B-B14F-4D97-AF65-F5344CB8AC3E}">
        <p14:creationId xmlns:p14="http://schemas.microsoft.com/office/powerpoint/2010/main" val="338823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29162" y="20640"/>
            <a:ext cx="18288000" cy="10287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3964752" y="20640"/>
            <a:ext cx="4323248" cy="2423111"/>
          </a:xfrm>
          <a:prstGeom prst="rect">
            <a:avLst/>
          </a:prstGeom>
        </p:spPr>
      </p:pic>
      <p:sp>
        <p:nvSpPr>
          <p:cNvPr id="7" name="TextBox 7"/>
          <p:cNvSpPr txBox="1"/>
          <p:nvPr/>
        </p:nvSpPr>
        <p:spPr>
          <a:xfrm>
            <a:off x="421139" y="448634"/>
            <a:ext cx="8974935" cy="1308050"/>
          </a:xfrm>
          <a:prstGeom prst="rect">
            <a:avLst/>
          </a:prstGeom>
        </p:spPr>
        <p:txBody>
          <a:bodyPr lIns="0" tIns="0" rIns="0" bIns="0" rtlCol="0" anchor="t">
            <a:spAutoFit/>
          </a:bodyPr>
          <a:lstStyle/>
          <a:p>
            <a:pPr marL="0" lvl="0" indent="0">
              <a:lnSpc>
                <a:spcPts val="10199"/>
              </a:lnSpc>
              <a:spcBef>
                <a:spcPct val="0"/>
              </a:spcBef>
            </a:pPr>
            <a:r>
              <a:rPr lang="en-US" sz="6600" dirty="0">
                <a:solidFill>
                  <a:srgbClr val="00726F"/>
                </a:solidFill>
                <a:latin typeface="Source Sans Pro Bold"/>
              </a:rPr>
              <a:t> </a:t>
            </a:r>
            <a:r>
              <a:rPr lang="de-CH" sz="8500" noProof="1">
                <a:solidFill>
                  <a:srgbClr val="00726F"/>
                </a:solidFill>
                <a:latin typeface="Source Sans Pro Bold"/>
              </a:rPr>
              <a:t>Inhalt</a:t>
            </a:r>
          </a:p>
        </p:txBody>
      </p:sp>
      <p:sp>
        <p:nvSpPr>
          <p:cNvPr id="8" name="TextBox 8"/>
          <p:cNvSpPr txBox="1"/>
          <p:nvPr/>
        </p:nvSpPr>
        <p:spPr>
          <a:xfrm>
            <a:off x="8927976" y="2119164"/>
            <a:ext cx="9596754" cy="6760762"/>
          </a:xfrm>
          <a:prstGeom prst="rect">
            <a:avLst/>
          </a:prstGeom>
        </p:spPr>
        <p:txBody>
          <a:bodyPr wrap="square" lIns="0" tIns="0" rIns="0" bIns="0" rtlCol="0" anchor="t">
            <a:spAutoFit/>
          </a:bodyPr>
          <a:lstStyle/>
          <a:p>
            <a:pPr marL="252000" lvl="1">
              <a:lnSpc>
                <a:spcPts val="5880"/>
              </a:lnSpc>
            </a:pPr>
            <a:r>
              <a:rPr lang="de-CH" sz="4200" u="sng" noProof="1">
                <a:solidFill>
                  <a:srgbClr val="00726F"/>
                </a:solidFill>
                <a:latin typeface="Source Sans Pro"/>
              </a:rPr>
              <a:t>Teil II – Workshop</a:t>
            </a:r>
          </a:p>
          <a:p>
            <a:pPr marL="294640">
              <a:lnSpc>
                <a:spcPts val="5880"/>
              </a:lnSpc>
            </a:pPr>
            <a:r>
              <a:rPr lang="de-CH" sz="4200" b="1" noProof="1">
                <a:solidFill>
                  <a:srgbClr val="00726F"/>
                </a:solidFill>
                <a:latin typeface="Source Sans Pro"/>
              </a:rPr>
              <a:t>Ziel: Mitwirkung mittels Priorisierung und Ideen konkretisieren</a:t>
            </a:r>
          </a:p>
          <a:p>
            <a:pPr marL="866140" indent="-571500">
              <a:lnSpc>
                <a:spcPts val="5880"/>
              </a:lnSpc>
              <a:buFont typeface="Arial" panose="020B0604020202020204" pitchFamily="34" charset="0"/>
              <a:buChar char="•"/>
            </a:pPr>
            <a:r>
              <a:rPr lang="de-CH" sz="4200" noProof="1">
                <a:solidFill>
                  <a:srgbClr val="00726F"/>
                </a:solidFill>
                <a:latin typeface="Source Sans Pro"/>
              </a:rPr>
              <a:t>Ideen individuell priorisieren</a:t>
            </a:r>
          </a:p>
          <a:p>
            <a:pPr marL="866140" indent="-571500">
              <a:lnSpc>
                <a:spcPts val="5880"/>
              </a:lnSpc>
              <a:buFont typeface="Arial" panose="020B0604020202020204" pitchFamily="34" charset="0"/>
              <a:buChar char="•"/>
            </a:pPr>
            <a:r>
              <a:rPr lang="de-CH" sz="4200" noProof="1">
                <a:solidFill>
                  <a:srgbClr val="00726F"/>
                </a:solidFill>
                <a:latin typeface="Source Sans Pro"/>
              </a:rPr>
              <a:t>Apéro</a:t>
            </a:r>
          </a:p>
          <a:p>
            <a:pPr marL="866140" indent="-571500">
              <a:lnSpc>
                <a:spcPts val="5880"/>
              </a:lnSpc>
              <a:buFont typeface="Arial" panose="020B0604020202020204" pitchFamily="34" charset="0"/>
              <a:buChar char="•"/>
            </a:pPr>
            <a:r>
              <a:rPr lang="de-CH" sz="4200" noProof="1">
                <a:solidFill>
                  <a:srgbClr val="00726F"/>
                </a:solidFill>
                <a:latin typeface="Source Sans Pro"/>
              </a:rPr>
              <a:t>Favoriten werden vorgestellt</a:t>
            </a:r>
          </a:p>
          <a:p>
            <a:pPr marL="866140" indent="-571500">
              <a:lnSpc>
                <a:spcPts val="5880"/>
              </a:lnSpc>
              <a:buFont typeface="Arial" panose="020B0604020202020204" pitchFamily="34" charset="0"/>
              <a:buChar char="•"/>
            </a:pPr>
            <a:r>
              <a:rPr lang="de-CH" sz="4200" noProof="1">
                <a:solidFill>
                  <a:srgbClr val="00726F"/>
                </a:solidFill>
                <a:latin typeface="Source Sans Pro"/>
              </a:rPr>
              <a:t>Diskussion an Ideentischen</a:t>
            </a:r>
          </a:p>
          <a:p>
            <a:pPr marL="866140" indent="-571500">
              <a:lnSpc>
                <a:spcPts val="5880"/>
              </a:lnSpc>
              <a:buFont typeface="Arial" panose="020B0604020202020204" pitchFamily="34" charset="0"/>
              <a:buChar char="•"/>
            </a:pPr>
            <a:r>
              <a:rPr lang="de-CH" sz="4200" noProof="1">
                <a:solidFill>
                  <a:srgbClr val="00726F"/>
                </a:solidFill>
                <a:latin typeface="Source Sans Pro"/>
              </a:rPr>
              <a:t>Vorstellen Resultate Ideentische</a:t>
            </a:r>
          </a:p>
          <a:p>
            <a:pPr marL="866140" lvl="1" indent="-571500">
              <a:lnSpc>
                <a:spcPts val="5880"/>
              </a:lnSpc>
              <a:buFont typeface="Arial" panose="020B0604020202020204" pitchFamily="34" charset="0"/>
              <a:buChar char="•"/>
            </a:pPr>
            <a:r>
              <a:rPr lang="de-CH" sz="4200" noProof="1">
                <a:solidFill>
                  <a:srgbClr val="00726F"/>
                </a:solidFill>
                <a:latin typeface="Source Sans Pro"/>
              </a:rPr>
              <a:t>Abschluss 20.30 Uhr</a:t>
            </a:r>
          </a:p>
        </p:txBody>
      </p:sp>
      <p:sp>
        <p:nvSpPr>
          <p:cNvPr id="14" name="TextBox 8">
            <a:extLst>
              <a:ext uri="{FF2B5EF4-FFF2-40B4-BE49-F238E27FC236}">
                <a16:creationId xmlns:a16="http://schemas.microsoft.com/office/drawing/2014/main" id="{A3D48BAE-643A-4090-9AC2-E5E3C3C7777B}"/>
              </a:ext>
            </a:extLst>
          </p:cNvPr>
          <p:cNvSpPr txBox="1"/>
          <p:nvPr/>
        </p:nvSpPr>
        <p:spPr>
          <a:xfrm>
            <a:off x="236730" y="2160165"/>
            <a:ext cx="8691246" cy="4490909"/>
          </a:xfrm>
          <a:prstGeom prst="rect">
            <a:avLst/>
          </a:prstGeom>
        </p:spPr>
        <p:txBody>
          <a:bodyPr wrap="square" lIns="0" tIns="0" rIns="0" bIns="0" rtlCol="0" anchor="t">
            <a:spAutoFit/>
          </a:bodyPr>
          <a:lstStyle/>
          <a:p>
            <a:pPr marL="453390" lvl="1">
              <a:lnSpc>
                <a:spcPts val="5880"/>
              </a:lnSpc>
            </a:pPr>
            <a:r>
              <a:rPr lang="de-CH" sz="4200" u="sng" noProof="1">
                <a:solidFill>
                  <a:srgbClr val="00726F"/>
                </a:solidFill>
                <a:latin typeface="Source Sans Pro"/>
              </a:rPr>
              <a:t>Teil I – Präsentation</a:t>
            </a:r>
          </a:p>
          <a:p>
            <a:pPr marL="453390" lvl="1">
              <a:lnSpc>
                <a:spcPts val="5880"/>
              </a:lnSpc>
            </a:pPr>
            <a:r>
              <a:rPr lang="de-CH" sz="4200" b="1" noProof="1">
                <a:solidFill>
                  <a:srgbClr val="00726F"/>
                </a:solidFill>
                <a:latin typeface="Source Sans Pro"/>
              </a:rPr>
              <a:t>Ziel: Transparenz der Befragung</a:t>
            </a:r>
          </a:p>
          <a:p>
            <a:pPr marL="906780" lvl="1" indent="-453390">
              <a:lnSpc>
                <a:spcPts val="5880"/>
              </a:lnSpc>
              <a:buFont typeface="Arial"/>
              <a:buChar char="•"/>
            </a:pPr>
            <a:r>
              <a:rPr lang="de-CH" sz="4200" noProof="1">
                <a:solidFill>
                  <a:srgbClr val="00726F"/>
                </a:solidFill>
                <a:latin typeface="Source Sans Pro"/>
              </a:rPr>
              <a:t>Verlauf partizipative Befragung</a:t>
            </a:r>
          </a:p>
          <a:p>
            <a:pPr marL="906780" lvl="1" indent="-453390">
              <a:lnSpc>
                <a:spcPts val="5880"/>
              </a:lnSpc>
              <a:buFont typeface="Arial"/>
              <a:buChar char="•"/>
            </a:pPr>
            <a:r>
              <a:rPr lang="de-CH" sz="4200" noProof="1">
                <a:solidFill>
                  <a:srgbClr val="00726F"/>
                </a:solidFill>
                <a:latin typeface="Source Sans Pro"/>
              </a:rPr>
              <a:t>Ergebnisse  aus</a:t>
            </a:r>
          </a:p>
          <a:p>
            <a:pPr marL="1482090" lvl="2" indent="-571500">
              <a:lnSpc>
                <a:spcPts val="5880"/>
              </a:lnSpc>
              <a:buFont typeface="Courier New" panose="02070309020205020404" pitchFamily="49" charset="0"/>
              <a:buChar char="o"/>
            </a:pPr>
            <a:r>
              <a:rPr lang="de-CH" sz="4200" noProof="1">
                <a:solidFill>
                  <a:srgbClr val="00726F"/>
                </a:solidFill>
                <a:latin typeface="Source Sans Pro"/>
              </a:rPr>
              <a:t>Datenrecherche </a:t>
            </a:r>
          </a:p>
          <a:p>
            <a:pPr marL="1482090" lvl="2" indent="-571500">
              <a:lnSpc>
                <a:spcPts val="5880"/>
              </a:lnSpc>
              <a:buFont typeface="Courier New" panose="02070309020205020404" pitchFamily="49" charset="0"/>
              <a:buChar char="o"/>
            </a:pPr>
            <a:r>
              <a:rPr lang="de-CH" sz="4200" noProof="1">
                <a:solidFill>
                  <a:srgbClr val="00726F"/>
                </a:solidFill>
                <a:latin typeface="Source Sans Pro"/>
              </a:rPr>
              <a:t>Befragung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0" y="40371"/>
            <a:ext cx="18288000" cy="10287000"/>
          </a:xfrm>
          <a:prstGeom prst="rect">
            <a:avLst/>
          </a:prstGeom>
        </p:spPr>
      </p:pic>
      <p:pic>
        <p:nvPicPr>
          <p:cNvPr id="3" name="Picture 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3964752" y="20640"/>
            <a:ext cx="4323248" cy="2423111"/>
          </a:xfrm>
          <a:prstGeom prst="rect">
            <a:avLst/>
          </a:prstGeom>
        </p:spPr>
      </p:pic>
      <p:sp>
        <p:nvSpPr>
          <p:cNvPr id="5" name="TextBox 5"/>
          <p:cNvSpPr txBox="1"/>
          <p:nvPr/>
        </p:nvSpPr>
        <p:spPr>
          <a:xfrm>
            <a:off x="661654" y="318871"/>
            <a:ext cx="13300487" cy="997966"/>
          </a:xfrm>
          <a:prstGeom prst="rect">
            <a:avLst/>
          </a:prstGeom>
        </p:spPr>
        <p:txBody>
          <a:bodyPr wrap="square" lIns="0" tIns="0" rIns="0" bIns="0" rtlCol="0" anchor="t">
            <a:spAutoFit/>
          </a:bodyPr>
          <a:lstStyle/>
          <a:p>
            <a:pPr>
              <a:lnSpc>
                <a:spcPts val="8499"/>
              </a:lnSpc>
            </a:pPr>
            <a:r>
              <a:rPr lang="de-CH" sz="5400" dirty="0">
                <a:solidFill>
                  <a:srgbClr val="00726F"/>
                </a:solidFill>
                <a:latin typeface="Source Sans Pro Bold"/>
              </a:rPr>
              <a:t>Ideen bewerten - priorisieren</a:t>
            </a:r>
          </a:p>
        </p:txBody>
      </p:sp>
      <p:pic>
        <p:nvPicPr>
          <p:cNvPr id="13" name="Inhaltsplatzhalter 4">
            <a:extLst>
              <a:ext uri="{FF2B5EF4-FFF2-40B4-BE49-F238E27FC236}">
                <a16:creationId xmlns:a16="http://schemas.microsoft.com/office/drawing/2014/main" id="{688D48F5-69C3-4AB7-BF16-ACE9DA7B17E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6327" y="1831132"/>
            <a:ext cx="5436096" cy="7248129"/>
          </a:xfrm>
          <a:prstGeom prst="rect">
            <a:avLst/>
          </a:prstGeom>
        </p:spPr>
      </p:pic>
      <p:pic>
        <p:nvPicPr>
          <p:cNvPr id="18" name="Grafik 17">
            <a:extLst>
              <a:ext uri="{FF2B5EF4-FFF2-40B4-BE49-F238E27FC236}">
                <a16:creationId xmlns:a16="http://schemas.microsoft.com/office/drawing/2014/main" id="{16CCB74A-0D48-46C8-A1D2-D3A6C5A90944}"/>
              </a:ext>
            </a:extLst>
          </p:cNvPr>
          <p:cNvPicPr>
            <a:picLocks noChangeAspect="1"/>
          </p:cNvPicPr>
          <p:nvPr/>
        </p:nvPicPr>
        <p:blipFill>
          <a:blip r:embed="rId6"/>
          <a:stretch>
            <a:fillRect/>
          </a:stretch>
        </p:blipFill>
        <p:spPr>
          <a:xfrm>
            <a:off x="8018476" y="3189948"/>
            <a:ext cx="3907103" cy="3907103"/>
          </a:xfrm>
          <a:prstGeom prst="rect">
            <a:avLst/>
          </a:prstGeom>
        </p:spPr>
      </p:pic>
    </p:spTree>
    <p:extLst>
      <p:ext uri="{BB962C8B-B14F-4D97-AF65-F5344CB8AC3E}">
        <p14:creationId xmlns:p14="http://schemas.microsoft.com/office/powerpoint/2010/main" val="42840023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41780" y="30686"/>
            <a:ext cx="18288000" cy="10287000"/>
          </a:xfrm>
          <a:prstGeom prst="rect">
            <a:avLst/>
          </a:prstGeom>
        </p:spPr>
      </p:pic>
      <p:pic>
        <p:nvPicPr>
          <p:cNvPr id="3" name="Picture 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3964752" y="20640"/>
            <a:ext cx="4323248" cy="2423111"/>
          </a:xfrm>
          <a:prstGeom prst="rect">
            <a:avLst/>
          </a:prstGeom>
        </p:spPr>
      </p:pic>
      <p:sp>
        <p:nvSpPr>
          <p:cNvPr id="5" name="TextBox 5"/>
          <p:cNvSpPr txBox="1"/>
          <p:nvPr/>
        </p:nvSpPr>
        <p:spPr>
          <a:xfrm>
            <a:off x="582914" y="257872"/>
            <a:ext cx="11225381" cy="997966"/>
          </a:xfrm>
          <a:prstGeom prst="rect">
            <a:avLst/>
          </a:prstGeom>
        </p:spPr>
        <p:txBody>
          <a:bodyPr wrap="square" lIns="0" tIns="0" rIns="0" bIns="0" rtlCol="0" anchor="t">
            <a:spAutoFit/>
          </a:bodyPr>
          <a:lstStyle/>
          <a:p>
            <a:pPr>
              <a:lnSpc>
                <a:spcPts val="8499"/>
              </a:lnSpc>
            </a:pPr>
            <a:r>
              <a:rPr lang="de-CH" sz="5400" dirty="0">
                <a:solidFill>
                  <a:srgbClr val="00726F"/>
                </a:solidFill>
                <a:latin typeface="Source Sans Pro Bold"/>
              </a:rPr>
              <a:t>Weiterer Ablauf</a:t>
            </a:r>
          </a:p>
        </p:txBody>
      </p:sp>
      <p:sp>
        <p:nvSpPr>
          <p:cNvPr id="30" name="TextBox 5">
            <a:extLst>
              <a:ext uri="{FF2B5EF4-FFF2-40B4-BE49-F238E27FC236}">
                <a16:creationId xmlns:a16="http://schemas.microsoft.com/office/drawing/2014/main" id="{081400CF-134F-4C53-834A-F5F8193ADB37}"/>
              </a:ext>
            </a:extLst>
          </p:cNvPr>
          <p:cNvSpPr txBox="1"/>
          <p:nvPr/>
        </p:nvSpPr>
        <p:spPr>
          <a:xfrm>
            <a:off x="374563" y="1683704"/>
            <a:ext cx="4304941" cy="1723549"/>
          </a:xfrm>
          <a:prstGeom prst="rect">
            <a:avLst/>
          </a:prstGeom>
        </p:spPr>
        <p:txBody>
          <a:bodyPr wrap="square" lIns="0" tIns="0" rIns="0" bIns="0" rtlCol="0" anchor="t">
            <a:spAutoFit/>
          </a:bodyPr>
          <a:lstStyle/>
          <a:p>
            <a:pPr marL="457200" indent="-457200">
              <a:buFont typeface="Arial" panose="020B0604020202020204" pitchFamily="34" charset="0"/>
              <a:buChar char="•"/>
            </a:pPr>
            <a:endParaRPr lang="de-CH" sz="2800" dirty="0">
              <a:solidFill>
                <a:srgbClr val="C00000"/>
              </a:solidFill>
              <a:latin typeface="Source Sans Pro"/>
            </a:endParaRPr>
          </a:p>
          <a:p>
            <a:endParaRPr lang="de-CH" sz="2800" dirty="0">
              <a:solidFill>
                <a:srgbClr val="C00000"/>
              </a:solidFill>
              <a:latin typeface="Source Sans Pro"/>
            </a:endParaRPr>
          </a:p>
          <a:p>
            <a:endParaRPr lang="de-CH" sz="2800" dirty="0">
              <a:solidFill>
                <a:srgbClr val="00726F"/>
              </a:solidFill>
              <a:latin typeface="Source Sans Pro"/>
            </a:endParaRPr>
          </a:p>
          <a:p>
            <a:r>
              <a:rPr lang="en-US" sz="2800" dirty="0">
                <a:solidFill>
                  <a:srgbClr val="00726F"/>
                </a:solidFill>
                <a:latin typeface="Source Sans Pro"/>
              </a:rPr>
              <a:t> </a:t>
            </a:r>
          </a:p>
        </p:txBody>
      </p:sp>
    </p:spTree>
    <p:extLst>
      <p:ext uri="{BB962C8B-B14F-4D97-AF65-F5344CB8AC3E}">
        <p14:creationId xmlns:p14="http://schemas.microsoft.com/office/powerpoint/2010/main" val="32198641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41780" y="30686"/>
            <a:ext cx="18288000" cy="10287000"/>
          </a:xfrm>
          <a:prstGeom prst="rect">
            <a:avLst/>
          </a:prstGeom>
        </p:spPr>
      </p:pic>
      <p:pic>
        <p:nvPicPr>
          <p:cNvPr id="3" name="Picture 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3964752" y="20640"/>
            <a:ext cx="4323248" cy="2423111"/>
          </a:xfrm>
          <a:prstGeom prst="rect">
            <a:avLst/>
          </a:prstGeom>
        </p:spPr>
      </p:pic>
      <p:sp>
        <p:nvSpPr>
          <p:cNvPr id="5" name="TextBox 5"/>
          <p:cNvSpPr txBox="1"/>
          <p:nvPr/>
        </p:nvSpPr>
        <p:spPr>
          <a:xfrm>
            <a:off x="582914" y="257872"/>
            <a:ext cx="11225381" cy="997966"/>
          </a:xfrm>
          <a:prstGeom prst="rect">
            <a:avLst/>
          </a:prstGeom>
        </p:spPr>
        <p:txBody>
          <a:bodyPr wrap="square" lIns="0" tIns="0" rIns="0" bIns="0" rtlCol="0" anchor="t">
            <a:spAutoFit/>
          </a:bodyPr>
          <a:lstStyle/>
          <a:p>
            <a:pPr>
              <a:lnSpc>
                <a:spcPts val="8499"/>
              </a:lnSpc>
            </a:pPr>
            <a:r>
              <a:rPr lang="de-CH" sz="5400" dirty="0">
                <a:solidFill>
                  <a:srgbClr val="00726F"/>
                </a:solidFill>
                <a:latin typeface="Source Sans Pro Bold"/>
              </a:rPr>
              <a:t>Apéro</a:t>
            </a:r>
          </a:p>
        </p:txBody>
      </p:sp>
      <p:sp>
        <p:nvSpPr>
          <p:cNvPr id="30" name="TextBox 5">
            <a:extLst>
              <a:ext uri="{FF2B5EF4-FFF2-40B4-BE49-F238E27FC236}">
                <a16:creationId xmlns:a16="http://schemas.microsoft.com/office/drawing/2014/main" id="{081400CF-134F-4C53-834A-F5F8193ADB37}"/>
              </a:ext>
            </a:extLst>
          </p:cNvPr>
          <p:cNvSpPr txBox="1"/>
          <p:nvPr/>
        </p:nvSpPr>
        <p:spPr>
          <a:xfrm>
            <a:off x="374563" y="1683704"/>
            <a:ext cx="4304941" cy="1723549"/>
          </a:xfrm>
          <a:prstGeom prst="rect">
            <a:avLst/>
          </a:prstGeom>
        </p:spPr>
        <p:txBody>
          <a:bodyPr wrap="square" lIns="0" tIns="0" rIns="0" bIns="0" rtlCol="0" anchor="t">
            <a:spAutoFit/>
          </a:bodyPr>
          <a:lstStyle/>
          <a:p>
            <a:pPr marL="457200" indent="-457200">
              <a:buFont typeface="Arial" panose="020B0604020202020204" pitchFamily="34" charset="0"/>
              <a:buChar char="•"/>
            </a:pPr>
            <a:endParaRPr lang="de-CH" sz="2800" dirty="0">
              <a:solidFill>
                <a:srgbClr val="C00000"/>
              </a:solidFill>
              <a:latin typeface="Source Sans Pro"/>
            </a:endParaRPr>
          </a:p>
          <a:p>
            <a:endParaRPr lang="de-CH" sz="2800" dirty="0">
              <a:solidFill>
                <a:srgbClr val="C00000"/>
              </a:solidFill>
              <a:latin typeface="Source Sans Pro"/>
            </a:endParaRPr>
          </a:p>
          <a:p>
            <a:endParaRPr lang="de-CH" sz="2800" dirty="0">
              <a:solidFill>
                <a:srgbClr val="00726F"/>
              </a:solidFill>
              <a:latin typeface="Source Sans Pro"/>
            </a:endParaRPr>
          </a:p>
          <a:p>
            <a:r>
              <a:rPr lang="en-US" sz="2800" dirty="0">
                <a:solidFill>
                  <a:srgbClr val="00726F"/>
                </a:solidFill>
                <a:latin typeface="Source Sans Pro"/>
              </a:rPr>
              <a:t> </a:t>
            </a:r>
          </a:p>
        </p:txBody>
      </p:sp>
    </p:spTree>
    <p:extLst>
      <p:ext uri="{BB962C8B-B14F-4D97-AF65-F5344CB8AC3E}">
        <p14:creationId xmlns:p14="http://schemas.microsoft.com/office/powerpoint/2010/main" val="33709825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E5DD95-A204-9C4F-2FA0-8D04859AFD02}"/>
            </a:ext>
          </a:extLst>
        </p:cNvPr>
        <p:cNvGrpSpPr/>
        <p:nvPr/>
      </p:nvGrpSpPr>
      <p:grpSpPr>
        <a:xfrm>
          <a:off x="0" y="0"/>
          <a:ext cx="0" cy="0"/>
          <a:chOff x="0" y="0"/>
          <a:chExt cx="0" cy="0"/>
        </a:xfrm>
      </p:grpSpPr>
      <p:pic>
        <p:nvPicPr>
          <p:cNvPr id="11" name="Picture 2">
            <a:extLst>
              <a:ext uri="{FF2B5EF4-FFF2-40B4-BE49-F238E27FC236}">
                <a16:creationId xmlns:a16="http://schemas.microsoft.com/office/drawing/2014/main" id="{BA34EEEF-45FC-4FC2-B166-B963E8F75EE9}"/>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2911" r="15053" b="18289"/>
          <a:stretch/>
        </p:blipFill>
        <p:spPr>
          <a:xfrm>
            <a:off x="0" y="9703"/>
            <a:ext cx="18288000" cy="102463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6">
            <a:extLst>
              <a:ext uri="{FF2B5EF4-FFF2-40B4-BE49-F238E27FC236}">
                <a16:creationId xmlns:a16="http://schemas.microsoft.com/office/drawing/2014/main" id="{0A8EBBA1-0A52-2E4E-751A-4746082E6001}"/>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3964752" y="30932"/>
            <a:ext cx="4323248" cy="2423111"/>
          </a:xfrm>
          <a:prstGeom prst="rect">
            <a:avLst/>
          </a:prstGeom>
        </p:spPr>
      </p:pic>
      <p:graphicFrame>
        <p:nvGraphicFramePr>
          <p:cNvPr id="2" name="Diagramm 1">
            <a:extLst>
              <a:ext uri="{FF2B5EF4-FFF2-40B4-BE49-F238E27FC236}">
                <a16:creationId xmlns:a16="http://schemas.microsoft.com/office/drawing/2014/main" id="{CC9F17C8-D0EA-B033-FF12-B8B3DA4F8486}"/>
              </a:ext>
            </a:extLst>
          </p:cNvPr>
          <p:cNvGraphicFramePr/>
          <p:nvPr>
            <p:extLst>
              <p:ext uri="{D42A27DB-BD31-4B8C-83A1-F6EECF244321}">
                <p14:modId xmlns:p14="http://schemas.microsoft.com/office/powerpoint/2010/main" val="2853488025"/>
              </p:ext>
            </p:extLst>
          </p:nvPr>
        </p:nvGraphicFramePr>
        <p:xfrm>
          <a:off x="3182098" y="2191172"/>
          <a:ext cx="14630400" cy="69596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Textfeld 5">
            <a:extLst>
              <a:ext uri="{FF2B5EF4-FFF2-40B4-BE49-F238E27FC236}">
                <a16:creationId xmlns:a16="http://schemas.microsoft.com/office/drawing/2014/main" id="{26E2A532-3406-C184-A56B-E2E8512A92F0}"/>
              </a:ext>
            </a:extLst>
          </p:cNvPr>
          <p:cNvSpPr txBox="1"/>
          <p:nvPr/>
        </p:nvSpPr>
        <p:spPr>
          <a:xfrm>
            <a:off x="2836912" y="8959924"/>
            <a:ext cx="14257584" cy="1110369"/>
          </a:xfrm>
          <a:prstGeom prst="rect">
            <a:avLst/>
          </a:prstGeom>
          <a:noFill/>
        </p:spPr>
        <p:txBody>
          <a:bodyPr wrap="square">
            <a:spAutoFit/>
          </a:bodyPr>
          <a:lstStyle/>
          <a:p>
            <a:pPr>
              <a:lnSpc>
                <a:spcPts val="8499"/>
              </a:lnSpc>
            </a:pPr>
            <a:r>
              <a:rPr lang="de-CH" sz="6000" b="1" noProof="1">
                <a:solidFill>
                  <a:srgbClr val="00726F"/>
                </a:solidFill>
                <a:latin typeface="Source Sans Pro Bold"/>
              </a:rPr>
              <a:t>Ziel: Lebensqualität der Bevölkerung 60+</a:t>
            </a:r>
            <a:r>
              <a:rPr lang="en-US" sz="6000" b="1" dirty="0">
                <a:solidFill>
                  <a:srgbClr val="00726F"/>
                </a:solidFill>
                <a:latin typeface="Source Sans Pro Bold"/>
              </a:rPr>
              <a:t> </a:t>
            </a:r>
          </a:p>
        </p:txBody>
      </p:sp>
      <p:grpSp>
        <p:nvGrpSpPr>
          <p:cNvPr id="7" name="Gruppieren 6">
            <a:extLst>
              <a:ext uri="{FF2B5EF4-FFF2-40B4-BE49-F238E27FC236}">
                <a16:creationId xmlns:a16="http://schemas.microsoft.com/office/drawing/2014/main" id="{04E323A5-9DAF-4533-9856-31852F77C04B}"/>
              </a:ext>
            </a:extLst>
          </p:cNvPr>
          <p:cNvGrpSpPr/>
          <p:nvPr/>
        </p:nvGrpSpPr>
        <p:grpSpPr>
          <a:xfrm>
            <a:off x="0" y="0"/>
            <a:ext cx="13248456" cy="3919364"/>
            <a:chOff x="509937" y="4720830"/>
            <a:chExt cx="13464480" cy="4007456"/>
          </a:xfrm>
        </p:grpSpPr>
        <p:sp>
          <p:nvSpPr>
            <p:cNvPr id="8" name="Rechteck 7">
              <a:extLst>
                <a:ext uri="{FF2B5EF4-FFF2-40B4-BE49-F238E27FC236}">
                  <a16:creationId xmlns:a16="http://schemas.microsoft.com/office/drawing/2014/main" id="{B2600294-DF33-48EC-96B6-93CCA5136706}"/>
                </a:ext>
              </a:extLst>
            </p:cNvPr>
            <p:cNvSpPr/>
            <p:nvPr/>
          </p:nvSpPr>
          <p:spPr>
            <a:xfrm>
              <a:off x="509937" y="4720830"/>
              <a:ext cx="13464480" cy="4007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pic>
          <p:nvPicPr>
            <p:cNvPr id="9" name="Grafik 8">
              <a:extLst>
                <a:ext uri="{FF2B5EF4-FFF2-40B4-BE49-F238E27FC236}">
                  <a16:creationId xmlns:a16="http://schemas.microsoft.com/office/drawing/2014/main" id="{1DB8E479-9B0F-41F4-BC03-9B948966CADD}"/>
                </a:ext>
              </a:extLst>
            </p:cNvPr>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07096" y="5215273"/>
              <a:ext cx="7479010" cy="2365724"/>
            </a:xfrm>
            <a:prstGeom prst="rect">
              <a:avLst/>
            </a:prstGeom>
            <a:noFill/>
            <a:ln>
              <a:noFill/>
            </a:ln>
          </p:spPr>
        </p:pic>
        <p:sp>
          <p:nvSpPr>
            <p:cNvPr id="10" name="Textfeld 9">
              <a:extLst>
                <a:ext uri="{FF2B5EF4-FFF2-40B4-BE49-F238E27FC236}">
                  <a16:creationId xmlns:a16="http://schemas.microsoft.com/office/drawing/2014/main" id="{FE48AEB7-FA77-4BFE-B937-0AB5BCFD6147}"/>
                </a:ext>
              </a:extLst>
            </p:cNvPr>
            <p:cNvSpPr txBox="1"/>
            <p:nvPr/>
          </p:nvSpPr>
          <p:spPr>
            <a:xfrm>
              <a:off x="5211321" y="7463755"/>
              <a:ext cx="7272808" cy="1077218"/>
            </a:xfrm>
            <a:prstGeom prst="rect">
              <a:avLst/>
            </a:prstGeom>
            <a:noFill/>
          </p:spPr>
          <p:txBody>
            <a:bodyPr wrap="square" rtlCol="0">
              <a:spAutoFit/>
            </a:bodyPr>
            <a:lstStyle/>
            <a:p>
              <a:r>
                <a:rPr lang="de-CH" sz="3200" spc="400" dirty="0">
                  <a:latin typeface="Calibri" panose="020F0502020204030204" pitchFamily="34" charset="0"/>
                  <a:cs typeface="Calibri" panose="020F0502020204030204" pitchFamily="34" charset="0"/>
                </a:rPr>
                <a:t>ÜBERARBEITUNG ALTERSLEITBILD</a:t>
              </a:r>
            </a:p>
            <a:p>
              <a:endParaRPr lang="de-CH" sz="3200" spc="200" dirty="0">
                <a:latin typeface="+mj-lt"/>
              </a:endParaRPr>
            </a:p>
          </p:txBody>
        </p:sp>
      </p:grpSp>
    </p:spTree>
    <p:extLst>
      <p:ext uri="{BB962C8B-B14F-4D97-AF65-F5344CB8AC3E}">
        <p14:creationId xmlns:p14="http://schemas.microsoft.com/office/powerpoint/2010/main" val="1295212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370" y="-41076"/>
            <a:ext cx="18288000" cy="10328076"/>
          </a:xfrm>
          <a:prstGeom prst="rect">
            <a:avLst/>
          </a:prstGeom>
        </p:spPr>
      </p:pic>
      <p:pic>
        <p:nvPicPr>
          <p:cNvPr id="6" name="Picture 6"/>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3964752" y="-41076"/>
            <a:ext cx="4323248" cy="2423111"/>
          </a:xfrm>
          <a:prstGeom prst="rect">
            <a:avLst/>
          </a:prstGeom>
        </p:spPr>
      </p:pic>
      <p:sp>
        <p:nvSpPr>
          <p:cNvPr id="13" name="TextBox 13"/>
          <p:cNvSpPr txBox="1"/>
          <p:nvPr/>
        </p:nvSpPr>
        <p:spPr>
          <a:xfrm>
            <a:off x="754132" y="670102"/>
            <a:ext cx="13646452" cy="1028487"/>
          </a:xfrm>
          <a:prstGeom prst="rect">
            <a:avLst/>
          </a:prstGeom>
        </p:spPr>
        <p:txBody>
          <a:bodyPr wrap="square" lIns="0" tIns="0" rIns="0" bIns="0" rtlCol="0" anchor="t">
            <a:spAutoFit/>
          </a:bodyPr>
          <a:lstStyle/>
          <a:p>
            <a:pPr marL="0" marR="0" lvl="0" indent="0" algn="l" defTabSz="914400" rtl="0" eaLnBrk="1" fontAlgn="auto" latinLnBrk="0" hangingPunct="1">
              <a:lnSpc>
                <a:spcPts val="8414"/>
              </a:lnSpc>
              <a:spcBef>
                <a:spcPts val="0"/>
              </a:spcBef>
              <a:spcAft>
                <a:spcPts val="0"/>
              </a:spcAft>
              <a:buClrTx/>
              <a:buSzTx/>
              <a:buFontTx/>
              <a:buNone/>
              <a:tabLst/>
              <a:defRPr/>
            </a:pPr>
            <a:r>
              <a:rPr kumimoji="0" lang="de-CH" sz="6600" b="0" i="0" u="none" strike="noStrike" kern="1200" cap="none" spc="0" normalizeH="0" baseline="0" noProof="1">
                <a:ln>
                  <a:noFill/>
                </a:ln>
                <a:solidFill>
                  <a:srgbClr val="FEFEFE"/>
                </a:solidFill>
                <a:effectLst/>
                <a:uLnTx/>
                <a:uFillTx/>
                <a:latin typeface="Source Sans Pro Bold"/>
                <a:ea typeface="+mn-ea"/>
                <a:cs typeface="+mn-cs"/>
              </a:rPr>
              <a:t>Ergebnisse Datenrecherche</a:t>
            </a:r>
          </a:p>
        </p:txBody>
      </p:sp>
      <p:pic>
        <p:nvPicPr>
          <p:cNvPr id="3" name="Grafik 2">
            <a:extLst>
              <a:ext uri="{FF2B5EF4-FFF2-40B4-BE49-F238E27FC236}">
                <a16:creationId xmlns:a16="http://schemas.microsoft.com/office/drawing/2014/main" id="{62506669-513A-42F6-8A0E-BA91BC9CE06C}"/>
              </a:ext>
            </a:extLst>
          </p:cNvPr>
          <p:cNvPicPr>
            <a:picLocks noChangeAspect="1"/>
          </p:cNvPicPr>
          <p:nvPr/>
        </p:nvPicPr>
        <p:blipFill>
          <a:blip r:embed="rId5"/>
          <a:stretch>
            <a:fillRect/>
          </a:stretch>
        </p:blipFill>
        <p:spPr>
          <a:xfrm>
            <a:off x="768294" y="2119164"/>
            <a:ext cx="11777460" cy="6480719"/>
          </a:xfrm>
          <a:prstGeom prst="rect">
            <a:avLst/>
          </a:prstGeom>
        </p:spPr>
      </p:pic>
      <p:sp>
        <p:nvSpPr>
          <p:cNvPr id="4" name="Rechteck 3">
            <a:extLst>
              <a:ext uri="{FF2B5EF4-FFF2-40B4-BE49-F238E27FC236}">
                <a16:creationId xmlns:a16="http://schemas.microsoft.com/office/drawing/2014/main" id="{B0734531-3DAC-4F47-AD0C-A679105787B4}"/>
              </a:ext>
            </a:extLst>
          </p:cNvPr>
          <p:cNvSpPr/>
          <p:nvPr/>
        </p:nvSpPr>
        <p:spPr>
          <a:xfrm>
            <a:off x="14429096" y="4237374"/>
            <a:ext cx="2664296" cy="2123658"/>
          </a:xfrm>
          <a:prstGeom prst="rect">
            <a:avLst/>
          </a:prstGeom>
        </p:spPr>
        <p:txBody>
          <a:bodyPr wrap="square">
            <a:spAutoFit/>
          </a:bodyPr>
          <a:lstStyle/>
          <a:p>
            <a:r>
              <a:rPr lang="de-CH" sz="4400" b="1" dirty="0">
                <a:solidFill>
                  <a:schemeClr val="bg1"/>
                </a:solidFill>
                <a:latin typeface="Source Sans Pro"/>
              </a:rPr>
              <a:t>Innovativ</a:t>
            </a:r>
          </a:p>
          <a:p>
            <a:r>
              <a:rPr lang="de-CH" sz="4400" dirty="0">
                <a:solidFill>
                  <a:srgbClr val="EDECE5"/>
                </a:solidFill>
                <a:latin typeface="Source Sans Pro"/>
              </a:rPr>
              <a:t>1990 14 %</a:t>
            </a:r>
          </a:p>
          <a:p>
            <a:r>
              <a:rPr lang="de-CH" sz="4400" dirty="0">
                <a:solidFill>
                  <a:srgbClr val="D0EBB3"/>
                </a:solidFill>
                <a:latin typeface="Source Sans Pro"/>
              </a:rPr>
              <a:t>2018 66 %</a:t>
            </a:r>
          </a:p>
        </p:txBody>
      </p:sp>
    </p:spTree>
    <p:extLst>
      <p:ext uri="{BB962C8B-B14F-4D97-AF65-F5344CB8AC3E}">
        <p14:creationId xmlns:p14="http://schemas.microsoft.com/office/powerpoint/2010/main" val="1432937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1016" y="0"/>
            <a:ext cx="18288000" cy="10307640"/>
          </a:xfrm>
          <a:prstGeom prst="rect">
            <a:avLst/>
          </a:prstGeom>
        </p:spPr>
      </p:pic>
      <p:pic>
        <p:nvPicPr>
          <p:cNvPr id="3" name="Picture 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3964752" y="20640"/>
            <a:ext cx="4323248" cy="2423111"/>
          </a:xfrm>
          <a:prstGeom prst="rect">
            <a:avLst/>
          </a:prstGeom>
        </p:spPr>
      </p:pic>
      <p:sp>
        <p:nvSpPr>
          <p:cNvPr id="4" name="Rechteck 3">
            <a:extLst>
              <a:ext uri="{FF2B5EF4-FFF2-40B4-BE49-F238E27FC236}">
                <a16:creationId xmlns:a16="http://schemas.microsoft.com/office/drawing/2014/main" id="{83487F74-FA0F-4501-BFFD-F6646000DB83}"/>
              </a:ext>
            </a:extLst>
          </p:cNvPr>
          <p:cNvSpPr/>
          <p:nvPr/>
        </p:nvSpPr>
        <p:spPr>
          <a:xfrm>
            <a:off x="11618999" y="3713694"/>
            <a:ext cx="6674128" cy="3416320"/>
          </a:xfrm>
          <a:prstGeom prst="rect">
            <a:avLst/>
          </a:prstGeom>
        </p:spPr>
        <p:txBody>
          <a:bodyPr wrap="square">
            <a:spAutoFit/>
          </a:bodyPr>
          <a:lstStyle/>
          <a:p>
            <a:pPr algn="ctr">
              <a:defRPr lang="de-CH" sz="4320" b="0" i="0" u="none" strike="noStrike" kern="1200" spc="0" baseline="0">
                <a:solidFill>
                  <a:srgbClr val="00726F"/>
                </a:solidFill>
                <a:latin typeface="Source Sans Pro"/>
                <a:ea typeface="+mn-ea"/>
                <a:cs typeface="+mn-cs"/>
              </a:defRPr>
            </a:pPr>
            <a:r>
              <a:rPr lang="de-CH" dirty="0">
                <a:solidFill>
                  <a:srgbClr val="00726F"/>
                </a:solidFill>
                <a:latin typeface="Source Sans Pro"/>
              </a:rPr>
              <a:t>Anzahl 65+Jährige auf </a:t>
            </a:r>
            <a:br>
              <a:rPr lang="de-CH" dirty="0">
                <a:solidFill>
                  <a:srgbClr val="00726F"/>
                </a:solidFill>
                <a:latin typeface="Source Sans Pro"/>
              </a:rPr>
            </a:br>
            <a:r>
              <a:rPr lang="de-CH" dirty="0">
                <a:solidFill>
                  <a:srgbClr val="00726F"/>
                </a:solidFill>
                <a:latin typeface="Source Sans Pro"/>
              </a:rPr>
              <a:t>100 EinwohnerInnen </a:t>
            </a:r>
            <a:br>
              <a:rPr lang="de-CH" dirty="0">
                <a:solidFill>
                  <a:srgbClr val="00726F"/>
                </a:solidFill>
                <a:latin typeface="Source Sans Pro"/>
              </a:rPr>
            </a:br>
            <a:r>
              <a:rPr lang="de-CH" dirty="0">
                <a:solidFill>
                  <a:srgbClr val="00726F"/>
                </a:solidFill>
                <a:latin typeface="Source Sans Pro"/>
              </a:rPr>
              <a:t>20 – 64 Jährige bzw. </a:t>
            </a:r>
          </a:p>
          <a:p>
            <a:pPr algn="ctr">
              <a:defRPr lang="de-CH" sz="4320" b="0" i="0" u="none" strike="noStrike" kern="1200" spc="0" baseline="0">
                <a:solidFill>
                  <a:srgbClr val="00726F"/>
                </a:solidFill>
                <a:latin typeface="Source Sans Pro"/>
                <a:ea typeface="+mn-ea"/>
                <a:cs typeface="+mn-cs"/>
              </a:defRPr>
            </a:pPr>
            <a:r>
              <a:rPr lang="de-CH" dirty="0">
                <a:solidFill>
                  <a:srgbClr val="00726F"/>
                </a:solidFill>
                <a:latin typeface="Source Sans Pro"/>
              </a:rPr>
              <a:t>0 -19 Jährige</a:t>
            </a:r>
            <a:endParaRPr lang="de-CH" b="1" dirty="0">
              <a:solidFill>
                <a:srgbClr val="00726F"/>
              </a:solidFill>
              <a:latin typeface="Source Sans Pro"/>
            </a:endParaRPr>
          </a:p>
          <a:p>
            <a:pPr algn="ctr">
              <a:defRPr lang="de-CH" sz="4320" b="0" i="0" u="none" strike="noStrike" kern="1200" spc="0" baseline="0">
                <a:solidFill>
                  <a:srgbClr val="00726F"/>
                </a:solidFill>
                <a:latin typeface="Source Sans Pro"/>
                <a:ea typeface="+mn-ea"/>
                <a:cs typeface="+mn-cs"/>
              </a:defRPr>
            </a:pPr>
            <a:r>
              <a:rPr lang="de-CH" dirty="0">
                <a:solidFill>
                  <a:srgbClr val="00726F"/>
                </a:solidFill>
                <a:latin typeface="Source Sans Pro"/>
              </a:rPr>
              <a:t> </a:t>
            </a:r>
          </a:p>
        </p:txBody>
      </p:sp>
      <p:pic>
        <p:nvPicPr>
          <p:cNvPr id="5" name="Grafik 4">
            <a:extLst>
              <a:ext uri="{FF2B5EF4-FFF2-40B4-BE49-F238E27FC236}">
                <a16:creationId xmlns:a16="http://schemas.microsoft.com/office/drawing/2014/main" id="{774D1D2A-6BE6-4440-89D9-315FF0CBAB4E}"/>
              </a:ext>
            </a:extLst>
          </p:cNvPr>
          <p:cNvPicPr>
            <a:picLocks noChangeAspect="1"/>
          </p:cNvPicPr>
          <p:nvPr/>
        </p:nvPicPr>
        <p:blipFill>
          <a:blip r:embed="rId5"/>
          <a:stretch>
            <a:fillRect/>
          </a:stretch>
        </p:blipFill>
        <p:spPr>
          <a:xfrm>
            <a:off x="143000" y="1903140"/>
            <a:ext cx="11624126" cy="7329196"/>
          </a:xfrm>
          <a:prstGeom prst="rect">
            <a:avLst/>
          </a:prstGeom>
        </p:spPr>
      </p:pic>
      <p:sp>
        <p:nvSpPr>
          <p:cNvPr id="6" name="Ellipse 5">
            <a:extLst>
              <a:ext uri="{FF2B5EF4-FFF2-40B4-BE49-F238E27FC236}">
                <a16:creationId xmlns:a16="http://schemas.microsoft.com/office/drawing/2014/main" id="{D55E8120-6D31-4255-9677-B9D8BE0501EB}"/>
              </a:ext>
            </a:extLst>
          </p:cNvPr>
          <p:cNvSpPr/>
          <p:nvPr/>
        </p:nvSpPr>
        <p:spPr>
          <a:xfrm>
            <a:off x="10706394" y="5433893"/>
            <a:ext cx="936104" cy="792088"/>
          </a:xfrm>
          <a:prstGeom prst="ellipse">
            <a:avLst/>
          </a:prstGeom>
          <a:noFill/>
          <a:ln w="57150">
            <a:solidFill>
              <a:srgbClr val="BBC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9" name="Ellipse 8">
            <a:extLst>
              <a:ext uri="{FF2B5EF4-FFF2-40B4-BE49-F238E27FC236}">
                <a16:creationId xmlns:a16="http://schemas.microsoft.com/office/drawing/2014/main" id="{DCED4703-CDF8-465D-BDA0-AE27108B34B9}"/>
              </a:ext>
            </a:extLst>
          </p:cNvPr>
          <p:cNvSpPr/>
          <p:nvPr/>
        </p:nvSpPr>
        <p:spPr>
          <a:xfrm>
            <a:off x="5615608" y="4063380"/>
            <a:ext cx="864096" cy="576064"/>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0" name="TextBox 8">
            <a:extLst>
              <a:ext uri="{FF2B5EF4-FFF2-40B4-BE49-F238E27FC236}">
                <a16:creationId xmlns:a16="http://schemas.microsoft.com/office/drawing/2014/main" id="{D3DF89A7-DFFB-4567-93BE-DE277BEEF88B}"/>
              </a:ext>
            </a:extLst>
          </p:cNvPr>
          <p:cNvSpPr txBox="1"/>
          <p:nvPr/>
        </p:nvSpPr>
        <p:spPr>
          <a:xfrm>
            <a:off x="664264" y="683729"/>
            <a:ext cx="14168367" cy="1038105"/>
          </a:xfrm>
          <a:prstGeom prst="rect">
            <a:avLst/>
          </a:prstGeom>
        </p:spPr>
        <p:txBody>
          <a:bodyPr wrap="square" lIns="0" tIns="0" rIns="0" bIns="0" rtlCol="0" anchor="t">
            <a:spAutoFit/>
          </a:bodyPr>
          <a:lstStyle/>
          <a:p>
            <a:pPr marL="0" marR="0" lvl="0" indent="0" algn="l" defTabSz="914400" rtl="0" eaLnBrk="1" fontAlgn="auto" latinLnBrk="0" hangingPunct="1">
              <a:lnSpc>
                <a:spcPts val="8499"/>
              </a:lnSpc>
              <a:spcBef>
                <a:spcPts val="0"/>
              </a:spcBef>
              <a:spcAft>
                <a:spcPts val="0"/>
              </a:spcAft>
              <a:buClrTx/>
              <a:buSzTx/>
              <a:buFontTx/>
              <a:buNone/>
              <a:tabLst/>
              <a:defRPr/>
            </a:pPr>
            <a:r>
              <a:rPr kumimoji="0" lang="de-CH" sz="6600" b="0" i="0" u="none" strike="noStrike" kern="1200" cap="none" spc="0" normalizeH="0" baseline="0" dirty="0">
                <a:ln>
                  <a:noFill/>
                </a:ln>
                <a:solidFill>
                  <a:srgbClr val="00726F"/>
                </a:solidFill>
                <a:effectLst/>
                <a:uLnTx/>
                <a:uFillTx/>
                <a:latin typeface="Source Sans Pro Bold"/>
              </a:rPr>
              <a:t>Altersstruktur mit Altersquotienten</a:t>
            </a:r>
          </a:p>
        </p:txBody>
      </p:sp>
    </p:spTree>
    <p:extLst>
      <p:ext uri="{BB962C8B-B14F-4D97-AF65-F5344CB8AC3E}">
        <p14:creationId xmlns:p14="http://schemas.microsoft.com/office/powerpoint/2010/main" val="2545754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1016" y="9907"/>
            <a:ext cx="18288000" cy="10287000"/>
          </a:xfrm>
          <a:prstGeom prst="rect">
            <a:avLst/>
          </a:prstGeom>
        </p:spPr>
      </p:pic>
      <p:pic>
        <p:nvPicPr>
          <p:cNvPr id="3" name="Picture 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3964752" y="20640"/>
            <a:ext cx="4323248" cy="2423111"/>
          </a:xfrm>
          <a:prstGeom prst="rect">
            <a:avLst/>
          </a:prstGeom>
        </p:spPr>
      </p:pic>
      <p:sp>
        <p:nvSpPr>
          <p:cNvPr id="8" name="TextBox 8"/>
          <p:cNvSpPr txBox="1"/>
          <p:nvPr/>
        </p:nvSpPr>
        <p:spPr>
          <a:xfrm>
            <a:off x="664264" y="683729"/>
            <a:ext cx="14168367" cy="1038105"/>
          </a:xfrm>
          <a:prstGeom prst="rect">
            <a:avLst/>
          </a:prstGeom>
        </p:spPr>
        <p:txBody>
          <a:bodyPr wrap="square" lIns="0" tIns="0" rIns="0" bIns="0" rtlCol="0" anchor="t">
            <a:spAutoFit/>
          </a:bodyPr>
          <a:lstStyle/>
          <a:p>
            <a:pPr marL="0" marR="0" lvl="0" indent="0" algn="l" defTabSz="914400" rtl="0" eaLnBrk="1" fontAlgn="auto" latinLnBrk="0" hangingPunct="1">
              <a:lnSpc>
                <a:spcPts val="8499"/>
              </a:lnSpc>
              <a:spcBef>
                <a:spcPts val="0"/>
              </a:spcBef>
              <a:spcAft>
                <a:spcPts val="0"/>
              </a:spcAft>
              <a:buClrTx/>
              <a:buSzTx/>
              <a:buFontTx/>
              <a:buNone/>
              <a:tabLst/>
              <a:defRPr/>
            </a:pPr>
            <a:r>
              <a:rPr kumimoji="0" lang="de-CH" sz="6600" b="0" i="0" u="none" strike="noStrike" kern="1200" cap="none" spc="0" normalizeH="0" baseline="0" dirty="0">
                <a:ln>
                  <a:noFill/>
                </a:ln>
                <a:solidFill>
                  <a:srgbClr val="00726F"/>
                </a:solidFill>
                <a:effectLst/>
                <a:uLnTx/>
                <a:uFillTx/>
                <a:latin typeface="Source Sans Pro Bold"/>
              </a:rPr>
              <a:t>Altersstruktur mit Altersquotienten</a:t>
            </a:r>
          </a:p>
        </p:txBody>
      </p:sp>
      <p:sp>
        <p:nvSpPr>
          <p:cNvPr id="7" name="TextBox 8">
            <a:extLst>
              <a:ext uri="{FF2B5EF4-FFF2-40B4-BE49-F238E27FC236}">
                <a16:creationId xmlns:a16="http://schemas.microsoft.com/office/drawing/2014/main" id="{DDA4C1A4-0970-4650-9911-A171E816DD03}"/>
              </a:ext>
            </a:extLst>
          </p:cNvPr>
          <p:cNvSpPr txBox="1"/>
          <p:nvPr/>
        </p:nvSpPr>
        <p:spPr>
          <a:xfrm>
            <a:off x="12269784" y="3475291"/>
            <a:ext cx="5731200" cy="3714287"/>
          </a:xfrm>
          <a:prstGeom prst="rect">
            <a:avLst/>
          </a:prstGeom>
        </p:spPr>
        <p:txBody>
          <a:bodyPr wrap="square" lIns="0" tIns="0" rIns="0" bIns="0" rtlCol="0" anchor="t">
            <a:spAutoFit/>
          </a:bodyPr>
          <a:lstStyle/>
          <a:p>
            <a:pPr marL="453390" lvl="1" algn="ctr">
              <a:lnSpc>
                <a:spcPts val="5880"/>
              </a:lnSpc>
            </a:pPr>
            <a:r>
              <a:rPr lang="de-CH" sz="3600" b="1" noProof="1">
                <a:solidFill>
                  <a:srgbClr val="00726F"/>
                </a:solidFill>
                <a:latin typeface="Source Sans Pro"/>
              </a:rPr>
              <a:t>Prognose 2050 </a:t>
            </a:r>
            <a:br>
              <a:rPr lang="de-CH" sz="3600" b="1" noProof="1">
                <a:solidFill>
                  <a:srgbClr val="00726F"/>
                </a:solidFill>
                <a:latin typeface="Source Sans Pro"/>
              </a:rPr>
            </a:br>
            <a:r>
              <a:rPr lang="de-CH" sz="3600" b="1" noProof="1">
                <a:solidFill>
                  <a:srgbClr val="00726F"/>
                </a:solidFill>
                <a:latin typeface="Source Sans Pro"/>
              </a:rPr>
              <a:t>Kanton Bern</a:t>
            </a:r>
          </a:p>
          <a:p>
            <a:pPr marL="453390" lvl="1" algn="ctr">
              <a:lnSpc>
                <a:spcPts val="5880"/>
              </a:lnSpc>
            </a:pPr>
            <a:r>
              <a:rPr lang="de-CH" sz="3600" b="1" noProof="1">
                <a:solidFill>
                  <a:srgbClr val="00726F"/>
                </a:solidFill>
                <a:latin typeface="Source Sans Pro"/>
              </a:rPr>
              <a:t>«46.5» </a:t>
            </a:r>
            <a:r>
              <a:rPr lang="de-CH" sz="3600" noProof="1">
                <a:solidFill>
                  <a:srgbClr val="00726F"/>
                </a:solidFill>
                <a:latin typeface="Source Sans Pro"/>
              </a:rPr>
              <a:t>65+ jährig  </a:t>
            </a:r>
          </a:p>
          <a:p>
            <a:pPr marL="453390" lvl="1" algn="ctr">
              <a:lnSpc>
                <a:spcPts val="5880"/>
              </a:lnSpc>
            </a:pPr>
            <a:r>
              <a:rPr lang="de-CH" sz="3600" noProof="1">
                <a:solidFill>
                  <a:srgbClr val="00726F"/>
                </a:solidFill>
                <a:latin typeface="Source Sans Pro"/>
              </a:rPr>
              <a:t>auf 100  20 – 64 J.</a:t>
            </a:r>
            <a:br>
              <a:rPr lang="de-CH" sz="3600" noProof="1">
                <a:solidFill>
                  <a:srgbClr val="00726F"/>
                </a:solidFill>
                <a:latin typeface="Source Sans Pro"/>
              </a:rPr>
            </a:br>
            <a:r>
              <a:rPr lang="de-CH" sz="3600" noProof="1">
                <a:solidFill>
                  <a:srgbClr val="00726F"/>
                </a:solidFill>
                <a:latin typeface="Source Sans Pro"/>
              </a:rPr>
              <a:t>CH = «</a:t>
            </a:r>
            <a:r>
              <a:rPr lang="de-CH" sz="3600" b="1" noProof="1">
                <a:solidFill>
                  <a:srgbClr val="00726F"/>
                </a:solidFill>
                <a:latin typeface="Source Sans Pro"/>
              </a:rPr>
              <a:t>38.1»</a:t>
            </a:r>
          </a:p>
        </p:txBody>
      </p:sp>
      <p:sp>
        <p:nvSpPr>
          <p:cNvPr id="5" name="Ellipse 4">
            <a:extLst>
              <a:ext uri="{FF2B5EF4-FFF2-40B4-BE49-F238E27FC236}">
                <a16:creationId xmlns:a16="http://schemas.microsoft.com/office/drawing/2014/main" id="{44C8FE3C-B510-47D7-8D41-F89AF58F83FC}"/>
              </a:ext>
            </a:extLst>
          </p:cNvPr>
          <p:cNvSpPr/>
          <p:nvPr/>
        </p:nvSpPr>
        <p:spPr>
          <a:xfrm>
            <a:off x="13752512" y="6497377"/>
            <a:ext cx="3530477" cy="930960"/>
          </a:xfrm>
          <a:prstGeom prst="ellipse">
            <a:avLst/>
          </a:prstGeom>
          <a:noFill/>
          <a:ln w="38100">
            <a:solidFill>
              <a:srgbClr val="739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aphicFrame>
        <p:nvGraphicFramePr>
          <p:cNvPr id="10" name="Diagramm 9">
            <a:extLst>
              <a:ext uri="{FF2B5EF4-FFF2-40B4-BE49-F238E27FC236}">
                <a16:creationId xmlns:a16="http://schemas.microsoft.com/office/drawing/2014/main" id="{D020428E-0003-4885-ABDC-0E6B79D73F32}"/>
              </a:ext>
            </a:extLst>
          </p:cNvPr>
          <p:cNvGraphicFramePr>
            <a:graphicFrameLocks/>
          </p:cNvGraphicFramePr>
          <p:nvPr>
            <p:extLst>
              <p:ext uri="{D42A27DB-BD31-4B8C-83A1-F6EECF244321}">
                <p14:modId xmlns:p14="http://schemas.microsoft.com/office/powerpoint/2010/main" val="3136993713"/>
              </p:ext>
            </p:extLst>
          </p:nvPr>
        </p:nvGraphicFramePr>
        <p:xfrm>
          <a:off x="664264" y="2191172"/>
          <a:ext cx="11605520" cy="712879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826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1016" y="0"/>
            <a:ext cx="18288000" cy="10328076"/>
          </a:xfrm>
          <a:prstGeom prst="rect">
            <a:avLst/>
          </a:prstGeom>
        </p:spPr>
      </p:pic>
      <p:sp>
        <p:nvSpPr>
          <p:cNvPr id="8" name="TextBox 8"/>
          <p:cNvSpPr txBox="1"/>
          <p:nvPr/>
        </p:nvSpPr>
        <p:spPr>
          <a:xfrm>
            <a:off x="664265" y="683729"/>
            <a:ext cx="12225888" cy="1038105"/>
          </a:xfrm>
          <a:prstGeom prst="rect">
            <a:avLst/>
          </a:prstGeom>
        </p:spPr>
        <p:txBody>
          <a:bodyPr lIns="0" tIns="0" rIns="0" bIns="0" rtlCol="0" anchor="t">
            <a:spAutoFit/>
          </a:bodyPr>
          <a:lstStyle/>
          <a:p>
            <a:pPr marL="0" marR="0" lvl="0" indent="0" algn="l" defTabSz="914400" rtl="0" eaLnBrk="1" fontAlgn="auto" latinLnBrk="0" hangingPunct="1">
              <a:lnSpc>
                <a:spcPts val="8499"/>
              </a:lnSpc>
              <a:spcBef>
                <a:spcPts val="0"/>
              </a:spcBef>
              <a:spcAft>
                <a:spcPts val="0"/>
              </a:spcAft>
              <a:buClrTx/>
              <a:buSzTx/>
              <a:buFontTx/>
              <a:buNone/>
              <a:tabLst/>
              <a:defRPr/>
            </a:pPr>
            <a:r>
              <a:rPr lang="de-CH" sz="6600" dirty="0">
                <a:solidFill>
                  <a:srgbClr val="00726F"/>
                </a:solidFill>
                <a:latin typeface="Source Sans Pro Bold"/>
              </a:rPr>
              <a:t>Bevölkerung</a:t>
            </a:r>
            <a:endParaRPr kumimoji="0" lang="de-CH" sz="6600" b="0" i="0" u="none" strike="noStrike" kern="1200" cap="none" spc="0" normalizeH="0" baseline="0" dirty="0">
              <a:ln>
                <a:noFill/>
              </a:ln>
              <a:solidFill>
                <a:srgbClr val="00726F"/>
              </a:solidFill>
              <a:effectLst/>
              <a:uLnTx/>
              <a:uFillTx/>
              <a:latin typeface="Source Sans Pro Bold"/>
            </a:endParaRPr>
          </a:p>
        </p:txBody>
      </p:sp>
      <p:graphicFrame>
        <p:nvGraphicFramePr>
          <p:cNvPr id="21" name="Tabelle 20">
            <a:extLst>
              <a:ext uri="{FF2B5EF4-FFF2-40B4-BE49-F238E27FC236}">
                <a16:creationId xmlns:a16="http://schemas.microsoft.com/office/drawing/2014/main" id="{6BC81EAE-12D8-47B9-BDBB-F3CD6A67317C}"/>
              </a:ext>
            </a:extLst>
          </p:cNvPr>
          <p:cNvGraphicFramePr>
            <a:graphicFrameLocks noGrp="1"/>
          </p:cNvGraphicFramePr>
          <p:nvPr>
            <p:extLst>
              <p:ext uri="{D42A27DB-BD31-4B8C-83A1-F6EECF244321}">
                <p14:modId xmlns:p14="http://schemas.microsoft.com/office/powerpoint/2010/main" val="391778435"/>
              </p:ext>
            </p:extLst>
          </p:nvPr>
        </p:nvGraphicFramePr>
        <p:xfrm>
          <a:off x="10944200" y="3616476"/>
          <a:ext cx="6131682" cy="4447627"/>
        </p:xfrm>
        <a:graphic>
          <a:graphicData uri="http://schemas.openxmlformats.org/drawingml/2006/table">
            <a:tbl>
              <a:tblPr>
                <a:tableStyleId>{5C22544A-7EE6-4342-B048-85BDC9FD1C3A}</a:tableStyleId>
              </a:tblPr>
              <a:tblGrid>
                <a:gridCol w="4192864">
                  <a:extLst>
                    <a:ext uri="{9D8B030D-6E8A-4147-A177-3AD203B41FA5}">
                      <a16:colId xmlns:a16="http://schemas.microsoft.com/office/drawing/2014/main" val="3222216624"/>
                    </a:ext>
                  </a:extLst>
                </a:gridCol>
                <a:gridCol w="1938818">
                  <a:extLst>
                    <a:ext uri="{9D8B030D-6E8A-4147-A177-3AD203B41FA5}">
                      <a16:colId xmlns:a16="http://schemas.microsoft.com/office/drawing/2014/main" val="3974372987"/>
                    </a:ext>
                  </a:extLst>
                </a:gridCol>
              </a:tblGrid>
              <a:tr h="1289308">
                <a:tc gridSpan="2">
                  <a:txBody>
                    <a:bodyPr/>
                    <a:lstStyle/>
                    <a:p>
                      <a:pPr algn="ctr" fontAlgn="b">
                        <a:defRPr lang="de-CH" sz="3200" b="0" i="1" u="none" strike="noStrike" kern="1200" baseline="0">
                          <a:solidFill>
                            <a:srgbClr val="00726F"/>
                          </a:solidFill>
                          <a:latin typeface="Source Sans Pro"/>
                          <a:ea typeface="+mn-ea"/>
                          <a:cs typeface="+mn-cs"/>
                        </a:defRPr>
                      </a:pPr>
                      <a:r>
                        <a:rPr lang="de-CH" sz="3200" b="1" i="0" u="none" strike="noStrike" kern="1200" baseline="0" dirty="0">
                          <a:solidFill>
                            <a:srgbClr val="739000"/>
                          </a:solidFill>
                          <a:latin typeface="Source Sans Pro"/>
                          <a:ea typeface="+mn-ea"/>
                          <a:cs typeface="+mn-cs"/>
                        </a:rPr>
                        <a:t>Zehnjahresvergleich </a:t>
                      </a:r>
                    </a:p>
                    <a:p>
                      <a:pPr algn="ctr" fontAlgn="b">
                        <a:defRPr lang="de-CH" sz="3200" b="0" i="1" u="none" strike="noStrike" kern="1200" baseline="0">
                          <a:solidFill>
                            <a:srgbClr val="00726F"/>
                          </a:solidFill>
                          <a:latin typeface="Source Sans Pro"/>
                          <a:ea typeface="+mn-ea"/>
                          <a:cs typeface="+mn-cs"/>
                        </a:defRPr>
                      </a:pPr>
                      <a:r>
                        <a:rPr lang="de-CH" sz="3200" b="1" i="0" u="none" strike="noStrike" kern="1200" baseline="0" dirty="0">
                          <a:solidFill>
                            <a:srgbClr val="739000"/>
                          </a:solidFill>
                          <a:latin typeface="Source Sans Pro"/>
                          <a:ea typeface="+mn-ea"/>
                          <a:cs typeface="+mn-cs"/>
                        </a:rPr>
                        <a:t>            Alter                      Anzahl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pattFill prst="pct5">
                      <a:fgClr>
                        <a:srgbClr val="EDECE5"/>
                      </a:fgClr>
                      <a:bgClr>
                        <a:schemeClr val="bg1"/>
                      </a:bgClr>
                    </a:pattFill>
                  </a:tcPr>
                </a:tc>
                <a:tc hMerge="1">
                  <a:txBody>
                    <a:bodyPr/>
                    <a:lstStyle/>
                    <a:p>
                      <a:pPr algn="ctr" fontAlgn="b">
                        <a:defRPr lang="de-CH" sz="3200" b="0" i="1" u="none" strike="noStrike" kern="1200" baseline="0">
                          <a:solidFill>
                            <a:srgbClr val="00726F"/>
                          </a:solidFill>
                          <a:latin typeface="Source Sans Pro"/>
                          <a:ea typeface="+mn-ea"/>
                          <a:cs typeface="+mn-cs"/>
                        </a:defRPr>
                      </a:pPr>
                      <a:endParaRPr lang="de-CH" sz="3200" b="1" i="1" u="none" strike="noStrike" kern="1200" baseline="0" dirty="0">
                        <a:solidFill>
                          <a:srgbClr val="739000"/>
                        </a:solidFill>
                        <a:latin typeface="Source Sans Pro"/>
                        <a:ea typeface="+mn-ea"/>
                        <a:cs typeface="+mn-cs"/>
                      </a:endParaRP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ECE5"/>
                    </a:solidFill>
                  </a:tcPr>
                </a:tc>
                <a:extLst>
                  <a:ext uri="{0D108BD9-81ED-4DB2-BD59-A6C34878D82A}">
                    <a16:rowId xmlns:a16="http://schemas.microsoft.com/office/drawing/2014/main" val="3572199636"/>
                  </a:ext>
                </a:extLst>
              </a:tr>
              <a:tr h="709675">
                <a:tc>
                  <a:txBody>
                    <a:bodyPr/>
                    <a:lstStyle/>
                    <a:p>
                      <a:pPr algn="ctr" fontAlgn="b">
                        <a:defRPr lang="de-CH" sz="3200" b="0" i="1" u="none" strike="noStrike" kern="1200" baseline="0">
                          <a:solidFill>
                            <a:srgbClr val="00726F"/>
                          </a:solidFill>
                          <a:latin typeface="Source Sans Pro"/>
                          <a:ea typeface="+mn-ea"/>
                          <a:cs typeface="+mn-cs"/>
                        </a:defRPr>
                      </a:pPr>
                      <a:r>
                        <a:rPr lang="de-CH" sz="3200" b="0" i="1" u="none" strike="noStrike" kern="1200" baseline="0" dirty="0">
                          <a:solidFill>
                            <a:srgbClr val="739000"/>
                          </a:solidFill>
                          <a:latin typeface="Source Sans Pro"/>
                          <a:ea typeface="+mn-ea"/>
                          <a:cs typeface="+mn-cs"/>
                        </a:rPr>
                        <a:t>55 - 64 J.</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pct5">
                      <a:fgClr>
                        <a:srgbClr val="EDECE5"/>
                      </a:fgClr>
                      <a:bgClr>
                        <a:schemeClr val="bg1"/>
                      </a:bgClr>
                    </a:pattFill>
                  </a:tcPr>
                </a:tc>
                <a:tc>
                  <a:txBody>
                    <a:bodyPr/>
                    <a:lstStyle/>
                    <a:p>
                      <a:pPr algn="ctr" fontAlgn="b">
                        <a:defRPr lang="de-CH" sz="3200" b="0" i="1" u="none" strike="noStrike" kern="1200" baseline="0">
                          <a:solidFill>
                            <a:srgbClr val="00726F"/>
                          </a:solidFill>
                          <a:latin typeface="Source Sans Pro"/>
                          <a:ea typeface="+mn-ea"/>
                          <a:cs typeface="+mn-cs"/>
                        </a:defRPr>
                      </a:pPr>
                      <a:r>
                        <a:rPr lang="de-CH" sz="3200" b="0" i="1" u="none" strike="noStrike" kern="1200" baseline="0" dirty="0">
                          <a:solidFill>
                            <a:srgbClr val="739000"/>
                          </a:solidFill>
                          <a:latin typeface="Source Sans Pro"/>
                          <a:ea typeface="+mn-ea"/>
                          <a:cs typeface="+mn-cs"/>
                        </a:rPr>
                        <a:t>537</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pct5">
                      <a:fgClr>
                        <a:srgbClr val="EDECE5"/>
                      </a:fgClr>
                      <a:bgClr>
                        <a:schemeClr val="bg1"/>
                      </a:bgClr>
                    </a:pattFill>
                  </a:tcPr>
                </a:tc>
                <a:extLst>
                  <a:ext uri="{0D108BD9-81ED-4DB2-BD59-A6C34878D82A}">
                    <a16:rowId xmlns:a16="http://schemas.microsoft.com/office/drawing/2014/main" val="3429298538"/>
                  </a:ext>
                </a:extLst>
              </a:tr>
              <a:tr h="709675">
                <a:tc>
                  <a:txBody>
                    <a:bodyPr/>
                    <a:lstStyle/>
                    <a:p>
                      <a:pPr algn="ctr" fontAlgn="b">
                        <a:defRPr lang="de-CH" sz="3200" b="0" i="1" u="none" strike="noStrike" kern="1200" baseline="0">
                          <a:solidFill>
                            <a:srgbClr val="00726F"/>
                          </a:solidFill>
                          <a:latin typeface="Source Sans Pro"/>
                          <a:ea typeface="+mn-ea"/>
                          <a:cs typeface="+mn-cs"/>
                        </a:defRPr>
                      </a:pPr>
                      <a:r>
                        <a:rPr lang="de-CH" sz="3200" b="0" i="1" u="none" strike="noStrike" kern="1200" baseline="0" dirty="0">
                          <a:solidFill>
                            <a:srgbClr val="739000"/>
                          </a:solidFill>
                          <a:latin typeface="Source Sans Pro"/>
                          <a:ea typeface="+mn-ea"/>
                          <a:cs typeface="+mn-cs"/>
                        </a:rPr>
                        <a:t>65 - 74 J.</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pct5">
                      <a:fgClr>
                        <a:srgbClr val="EDECE5"/>
                      </a:fgClr>
                      <a:bgClr>
                        <a:schemeClr val="bg1"/>
                      </a:bgClr>
                    </a:pattFill>
                  </a:tcPr>
                </a:tc>
                <a:tc>
                  <a:txBody>
                    <a:bodyPr/>
                    <a:lstStyle/>
                    <a:p>
                      <a:pPr algn="ctr" fontAlgn="b">
                        <a:defRPr lang="de-CH" sz="3200" b="0" i="1" u="none" strike="noStrike" kern="1200" baseline="0">
                          <a:solidFill>
                            <a:srgbClr val="00726F"/>
                          </a:solidFill>
                          <a:latin typeface="Source Sans Pro"/>
                          <a:ea typeface="+mn-ea"/>
                          <a:cs typeface="+mn-cs"/>
                        </a:defRPr>
                      </a:pPr>
                      <a:r>
                        <a:rPr lang="de-CH" sz="3200" b="0" i="1" u="none" strike="noStrike" kern="1200" baseline="0" dirty="0">
                          <a:solidFill>
                            <a:srgbClr val="739000"/>
                          </a:solidFill>
                          <a:latin typeface="Source Sans Pro"/>
                          <a:ea typeface="+mn-ea"/>
                          <a:cs typeface="+mn-cs"/>
                        </a:rPr>
                        <a:t>387</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pct5">
                      <a:fgClr>
                        <a:srgbClr val="EDECE5"/>
                      </a:fgClr>
                      <a:bgClr>
                        <a:schemeClr val="bg1"/>
                      </a:bgClr>
                    </a:pattFill>
                  </a:tcPr>
                </a:tc>
                <a:extLst>
                  <a:ext uri="{0D108BD9-81ED-4DB2-BD59-A6C34878D82A}">
                    <a16:rowId xmlns:a16="http://schemas.microsoft.com/office/drawing/2014/main" val="4015660417"/>
                  </a:ext>
                </a:extLst>
              </a:tr>
              <a:tr h="1029294">
                <a:tc gridSpan="2">
                  <a:txBody>
                    <a:bodyPr/>
                    <a:lstStyle/>
                    <a:p>
                      <a:pPr algn="ctr" fontAlgn="b">
                        <a:defRPr lang="de-CH" sz="3200" b="0" i="1" u="none" strike="noStrike" kern="1200" baseline="0">
                          <a:solidFill>
                            <a:srgbClr val="00726F"/>
                          </a:solidFill>
                          <a:latin typeface="Source Sans Pro"/>
                          <a:ea typeface="+mn-ea"/>
                          <a:cs typeface="+mn-cs"/>
                        </a:defRPr>
                      </a:pPr>
                      <a:r>
                        <a:rPr lang="de-CH" sz="3200" b="1" i="1" u="none" strike="noStrike" kern="1200" baseline="0" dirty="0">
                          <a:solidFill>
                            <a:srgbClr val="739000"/>
                          </a:solidFill>
                          <a:latin typeface="Source Sans Pro"/>
                          <a:ea typeface="+mn-ea"/>
                          <a:cs typeface="+mn-cs"/>
                        </a:rPr>
                        <a:t>Zunahme aufgrund geburtenstarker Jahrgänge</a:t>
                      </a: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pattFill prst="pct5">
                      <a:fgClr>
                        <a:srgbClr val="EDECE5"/>
                      </a:fgClr>
                      <a:bgClr>
                        <a:schemeClr val="bg1"/>
                      </a:bgClr>
                    </a:pattFill>
                  </a:tcPr>
                </a:tc>
                <a:tc hMerge="1">
                  <a:txBody>
                    <a:bodyPr/>
                    <a:lstStyle/>
                    <a:p>
                      <a:pPr algn="ctr" fontAlgn="b">
                        <a:defRPr lang="de-CH" sz="3200" b="0" i="1" u="none" strike="noStrike" kern="1200" baseline="0">
                          <a:solidFill>
                            <a:srgbClr val="00726F"/>
                          </a:solidFill>
                          <a:latin typeface="Source Sans Pro"/>
                          <a:ea typeface="+mn-ea"/>
                          <a:cs typeface="+mn-cs"/>
                        </a:defRPr>
                      </a:pPr>
                      <a:endParaRPr lang="de-CH" sz="3200" b="1" i="1" u="none" strike="noStrike" kern="1200" baseline="0" dirty="0">
                        <a:solidFill>
                          <a:srgbClr val="739000"/>
                        </a:solidFill>
                        <a:latin typeface="Source Sans Pro"/>
                        <a:ea typeface="+mn-ea"/>
                        <a:cs typeface="+mn-cs"/>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EDECE5"/>
                    </a:solidFill>
                  </a:tcPr>
                </a:tc>
                <a:extLst>
                  <a:ext uri="{0D108BD9-81ED-4DB2-BD59-A6C34878D82A}">
                    <a16:rowId xmlns:a16="http://schemas.microsoft.com/office/drawing/2014/main" val="2476413563"/>
                  </a:ext>
                </a:extLst>
              </a:tr>
              <a:tr h="709675">
                <a:tc>
                  <a:txBody>
                    <a:bodyPr/>
                    <a:lstStyle/>
                    <a:p>
                      <a:pPr algn="ctr" fontAlgn="b">
                        <a:defRPr lang="de-CH" sz="3200" b="0" i="1" u="none" strike="noStrike" kern="1200" baseline="0">
                          <a:solidFill>
                            <a:srgbClr val="00726F"/>
                          </a:solidFill>
                          <a:latin typeface="Source Sans Pro"/>
                          <a:ea typeface="+mn-ea"/>
                          <a:cs typeface="+mn-cs"/>
                        </a:defRPr>
                      </a:pPr>
                      <a:r>
                        <a:rPr lang="de-CH" sz="3200" b="0" i="1" u="none" strike="noStrike" kern="1200" baseline="0" dirty="0">
                          <a:solidFill>
                            <a:srgbClr val="739000"/>
                          </a:solidFill>
                          <a:latin typeface="Source Sans Pro"/>
                          <a:ea typeface="+mn-ea"/>
                          <a:cs typeface="+mn-cs"/>
                        </a:rPr>
                        <a:t>150 mehr in % zu 387</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pattFill prst="pct5">
                      <a:fgClr>
                        <a:srgbClr val="EDECE5"/>
                      </a:fgClr>
                      <a:bgClr>
                        <a:schemeClr val="bg1"/>
                      </a:bgClr>
                    </a:pattFill>
                  </a:tcPr>
                </a:tc>
                <a:tc>
                  <a:txBody>
                    <a:bodyPr/>
                    <a:lstStyle/>
                    <a:p>
                      <a:pPr algn="ctr" fontAlgn="b">
                        <a:defRPr lang="de-CH" sz="3200" b="0" i="1" u="none" strike="noStrike" kern="1200" baseline="0">
                          <a:solidFill>
                            <a:srgbClr val="00726F"/>
                          </a:solidFill>
                          <a:latin typeface="Source Sans Pro"/>
                          <a:ea typeface="+mn-ea"/>
                          <a:cs typeface="+mn-cs"/>
                        </a:defRPr>
                      </a:pPr>
                      <a:r>
                        <a:rPr lang="de-CH" sz="4000" b="1" i="1" u="none" strike="noStrike" kern="1200" baseline="0" dirty="0">
                          <a:solidFill>
                            <a:srgbClr val="739000"/>
                          </a:solidFill>
                          <a:latin typeface="Source Sans Pro"/>
                          <a:ea typeface="+mn-ea"/>
                          <a:cs typeface="+mn-cs"/>
                        </a:rPr>
                        <a:t>39 %</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pattFill prst="pct5">
                      <a:fgClr>
                        <a:srgbClr val="EDECE5"/>
                      </a:fgClr>
                      <a:bgClr>
                        <a:schemeClr val="bg1"/>
                      </a:bgClr>
                    </a:pattFill>
                  </a:tcPr>
                </a:tc>
                <a:extLst>
                  <a:ext uri="{0D108BD9-81ED-4DB2-BD59-A6C34878D82A}">
                    <a16:rowId xmlns:a16="http://schemas.microsoft.com/office/drawing/2014/main" val="3260977580"/>
                  </a:ext>
                </a:extLst>
              </a:tr>
            </a:tbl>
          </a:graphicData>
        </a:graphic>
      </p:graphicFrame>
      <p:graphicFrame>
        <p:nvGraphicFramePr>
          <p:cNvPr id="4" name="Tabelle 3">
            <a:extLst>
              <a:ext uri="{FF2B5EF4-FFF2-40B4-BE49-F238E27FC236}">
                <a16:creationId xmlns:a16="http://schemas.microsoft.com/office/drawing/2014/main" id="{DEC71AE9-FF73-4ACA-8EEF-16FE9D0E3A77}"/>
              </a:ext>
            </a:extLst>
          </p:cNvPr>
          <p:cNvGraphicFramePr>
            <a:graphicFrameLocks noGrp="1"/>
          </p:cNvGraphicFramePr>
          <p:nvPr>
            <p:extLst>
              <p:ext uri="{D42A27DB-BD31-4B8C-83A1-F6EECF244321}">
                <p14:modId xmlns:p14="http://schemas.microsoft.com/office/powerpoint/2010/main" val="2966263407"/>
              </p:ext>
            </p:extLst>
          </p:nvPr>
        </p:nvGraphicFramePr>
        <p:xfrm>
          <a:off x="747447" y="3861900"/>
          <a:ext cx="8911786" cy="2281288"/>
        </p:xfrm>
        <a:graphic>
          <a:graphicData uri="http://schemas.openxmlformats.org/drawingml/2006/table">
            <a:tbl>
              <a:tblPr>
                <a:tableStyleId>{5C22544A-7EE6-4342-B048-85BDC9FD1C3A}</a:tableStyleId>
              </a:tblPr>
              <a:tblGrid>
                <a:gridCol w="6679536">
                  <a:extLst>
                    <a:ext uri="{9D8B030D-6E8A-4147-A177-3AD203B41FA5}">
                      <a16:colId xmlns:a16="http://schemas.microsoft.com/office/drawing/2014/main" val="1081451017"/>
                    </a:ext>
                  </a:extLst>
                </a:gridCol>
                <a:gridCol w="864096">
                  <a:extLst>
                    <a:ext uri="{9D8B030D-6E8A-4147-A177-3AD203B41FA5}">
                      <a16:colId xmlns:a16="http://schemas.microsoft.com/office/drawing/2014/main" val="3830948101"/>
                    </a:ext>
                  </a:extLst>
                </a:gridCol>
                <a:gridCol w="1368154">
                  <a:extLst>
                    <a:ext uri="{9D8B030D-6E8A-4147-A177-3AD203B41FA5}">
                      <a16:colId xmlns:a16="http://schemas.microsoft.com/office/drawing/2014/main" val="1279796357"/>
                    </a:ext>
                  </a:extLst>
                </a:gridCol>
              </a:tblGrid>
              <a:tr h="620550">
                <a:tc>
                  <a:txBody>
                    <a:bodyPr/>
                    <a:lstStyle/>
                    <a:p>
                      <a:pPr algn="r" fontAlgn="b"/>
                      <a:endParaRPr lang="de-CH" sz="3200" b="1" i="1" u="none" strike="noStrike" kern="1200" spc="0" baseline="0" dirty="0">
                        <a:solidFill>
                          <a:srgbClr val="005771"/>
                        </a:solidFill>
                        <a:highlight>
                          <a:srgbClr val="EDECE5"/>
                        </a:highlight>
                        <a:latin typeface="Source Sans Pro" panose="020B0503030403020204" pitchFamily="34" charset="0"/>
                        <a:ea typeface="Source Sans Pro" panose="020B0503030403020204" pitchFamily="34" charset="0"/>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ECE5"/>
                    </a:solidFill>
                  </a:tcPr>
                </a:tc>
                <a:tc>
                  <a:txBody>
                    <a:bodyPr/>
                    <a:lstStyle/>
                    <a:p>
                      <a:pPr algn="r" fontAlgn="b"/>
                      <a:r>
                        <a:rPr lang="de-CH" sz="2800" b="1" i="0" u="none" strike="noStrike" kern="1200" spc="0" baseline="0" dirty="0">
                          <a:solidFill>
                            <a:srgbClr val="00726F"/>
                          </a:solidFill>
                          <a:latin typeface="Source Sans Pro" panose="020B0503030403020204" pitchFamily="34" charset="0"/>
                          <a:ea typeface="Source Sans Pro" panose="020B0503030403020204" pitchFamily="34" charset="0"/>
                          <a:cs typeface="+mn-cs"/>
                        </a:rPr>
                        <a:t>Frau</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ECE5"/>
                    </a:solidFill>
                  </a:tcPr>
                </a:tc>
                <a:tc>
                  <a:txBody>
                    <a:bodyPr/>
                    <a:lstStyle/>
                    <a:p>
                      <a:pPr algn="r" fontAlgn="b"/>
                      <a:r>
                        <a:rPr lang="de-CH" sz="2800" b="1" i="0" u="none" strike="noStrike" kern="1200" spc="0" baseline="0" dirty="0">
                          <a:solidFill>
                            <a:srgbClr val="00726F"/>
                          </a:solidFill>
                          <a:latin typeface="Source Sans Pro" panose="020B0503030403020204" pitchFamily="34" charset="0"/>
                          <a:ea typeface="Source Sans Pro" panose="020B0503030403020204" pitchFamily="34" charset="0"/>
                          <a:cs typeface="+mn-cs"/>
                        </a:rPr>
                        <a:t>Mann</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ECE5"/>
                    </a:solidFill>
                  </a:tcPr>
                </a:tc>
                <a:extLst>
                  <a:ext uri="{0D108BD9-81ED-4DB2-BD59-A6C34878D82A}">
                    <a16:rowId xmlns:a16="http://schemas.microsoft.com/office/drawing/2014/main" val="1356054902"/>
                  </a:ext>
                </a:extLst>
              </a:tr>
              <a:tr h="553364">
                <a:tc>
                  <a:txBody>
                    <a:bodyPr/>
                    <a:lstStyle/>
                    <a:p>
                      <a:pPr algn="l" fontAlgn="b"/>
                      <a:r>
                        <a:rPr lang="de-CH" sz="2800" b="0" i="0" u="none" strike="noStrike" kern="1200" spc="0" baseline="0" dirty="0">
                          <a:solidFill>
                            <a:srgbClr val="00726F"/>
                          </a:solidFill>
                          <a:latin typeface="Source Sans Pro" panose="020B0503030403020204" pitchFamily="34" charset="0"/>
                          <a:ea typeface="Source Sans Pro" panose="020B0503030403020204" pitchFamily="34" charset="0"/>
                          <a:cs typeface="+mn-cs"/>
                        </a:rPr>
                        <a:t>Anzahl 65 bis79 Jährige </a:t>
                      </a:r>
                      <a:r>
                        <a:rPr lang="de-CH" sz="2800" b="1" i="0" u="none" strike="noStrike" kern="1200" spc="0" baseline="0" dirty="0">
                          <a:solidFill>
                            <a:srgbClr val="00726F"/>
                          </a:solidFill>
                          <a:latin typeface="Source Sans Pro" panose="020B0503030403020204" pitchFamily="34" charset="0"/>
                          <a:ea typeface="Source Sans Pro" panose="020B0503030403020204" pitchFamily="34" charset="0"/>
                          <a:cs typeface="+mn-cs"/>
                        </a:rPr>
                        <a:t>3. Lebensalter 552</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ECE5"/>
                    </a:solidFill>
                  </a:tcPr>
                </a:tc>
                <a:tc>
                  <a:txBody>
                    <a:bodyPr/>
                    <a:lstStyle/>
                    <a:p>
                      <a:pPr algn="r" fontAlgn="b"/>
                      <a:r>
                        <a:rPr lang="de-CH" sz="2800" b="0" i="0" u="none" strike="noStrike" kern="1200" spc="0" baseline="0" dirty="0">
                          <a:solidFill>
                            <a:srgbClr val="00726F"/>
                          </a:solidFill>
                          <a:latin typeface="Source Sans Pro" panose="020B0503030403020204" pitchFamily="34" charset="0"/>
                          <a:ea typeface="Source Sans Pro" panose="020B0503030403020204" pitchFamily="34" charset="0"/>
                          <a:cs typeface="+mn-cs"/>
                        </a:rPr>
                        <a:t>285</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ECE5"/>
                    </a:solidFill>
                  </a:tcPr>
                </a:tc>
                <a:tc>
                  <a:txBody>
                    <a:bodyPr/>
                    <a:lstStyle/>
                    <a:p>
                      <a:pPr algn="r" fontAlgn="b"/>
                      <a:r>
                        <a:rPr lang="de-CH" sz="2800" b="0" i="0" u="none" strike="noStrike" kern="1200" spc="0" baseline="0" dirty="0">
                          <a:solidFill>
                            <a:srgbClr val="00726F"/>
                          </a:solidFill>
                          <a:latin typeface="Source Sans Pro" panose="020B0503030403020204" pitchFamily="34" charset="0"/>
                          <a:ea typeface="Source Sans Pro" panose="020B0503030403020204" pitchFamily="34" charset="0"/>
                          <a:cs typeface="+mn-cs"/>
                        </a:rPr>
                        <a:t>267</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ECE5"/>
                    </a:solidFill>
                  </a:tcPr>
                </a:tc>
                <a:extLst>
                  <a:ext uri="{0D108BD9-81ED-4DB2-BD59-A6C34878D82A}">
                    <a16:rowId xmlns:a16="http://schemas.microsoft.com/office/drawing/2014/main" val="878493165"/>
                  </a:ext>
                </a:extLst>
              </a:tr>
              <a:tr h="553364">
                <a:tc>
                  <a:txBody>
                    <a:bodyPr/>
                    <a:lstStyle/>
                    <a:p>
                      <a:pPr algn="l" fontAlgn="b"/>
                      <a:r>
                        <a:rPr lang="de-CH" sz="2800" b="0" i="0" u="none" strike="noStrike" kern="1200" spc="0" baseline="0" dirty="0">
                          <a:solidFill>
                            <a:srgbClr val="00726F"/>
                          </a:solidFill>
                          <a:latin typeface="Source Sans Pro" panose="020B0503030403020204" pitchFamily="34" charset="0"/>
                          <a:ea typeface="Source Sans Pro" panose="020B0503030403020204" pitchFamily="34" charset="0"/>
                          <a:cs typeface="+mn-cs"/>
                        </a:rPr>
                        <a:t>Anzahl 80plus Jährige </a:t>
                      </a:r>
                      <a:r>
                        <a:rPr lang="de-CH" sz="2800" b="1" i="0" u="none" strike="noStrike" kern="1200" spc="0" baseline="0" dirty="0">
                          <a:solidFill>
                            <a:srgbClr val="00726F"/>
                          </a:solidFill>
                          <a:latin typeface="Source Sans Pro" panose="020B0503030403020204" pitchFamily="34" charset="0"/>
                          <a:ea typeface="Source Sans Pro" panose="020B0503030403020204" pitchFamily="34" charset="0"/>
                          <a:cs typeface="+mn-cs"/>
                        </a:rPr>
                        <a:t>~4. Lebensalter  224</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ECE5"/>
                    </a:solidFill>
                  </a:tcPr>
                </a:tc>
                <a:tc>
                  <a:txBody>
                    <a:bodyPr/>
                    <a:lstStyle/>
                    <a:p>
                      <a:pPr algn="r" fontAlgn="b"/>
                      <a:r>
                        <a:rPr lang="de-CH" sz="2800" b="0" i="0" u="none" strike="noStrike" kern="1200" spc="0" baseline="0" dirty="0">
                          <a:solidFill>
                            <a:srgbClr val="00726F"/>
                          </a:solidFill>
                          <a:latin typeface="Source Sans Pro" panose="020B0503030403020204" pitchFamily="34" charset="0"/>
                          <a:ea typeface="Source Sans Pro" panose="020B0503030403020204" pitchFamily="34" charset="0"/>
                          <a:cs typeface="+mn-cs"/>
                        </a:rPr>
                        <a:t>123</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ECE5"/>
                    </a:solidFill>
                  </a:tcPr>
                </a:tc>
                <a:tc>
                  <a:txBody>
                    <a:bodyPr/>
                    <a:lstStyle/>
                    <a:p>
                      <a:pPr algn="r" fontAlgn="b"/>
                      <a:r>
                        <a:rPr lang="de-CH" sz="2800" b="0" i="0" u="none" strike="noStrike" kern="1200" spc="0" baseline="0" dirty="0">
                          <a:solidFill>
                            <a:srgbClr val="00726F"/>
                          </a:solidFill>
                          <a:latin typeface="Source Sans Pro" panose="020B0503030403020204" pitchFamily="34" charset="0"/>
                          <a:ea typeface="Source Sans Pro" panose="020B0503030403020204" pitchFamily="34" charset="0"/>
                          <a:cs typeface="+mn-cs"/>
                        </a:rPr>
                        <a:t>101</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ECE5"/>
                    </a:solidFill>
                  </a:tcPr>
                </a:tc>
                <a:extLst>
                  <a:ext uri="{0D108BD9-81ED-4DB2-BD59-A6C34878D82A}">
                    <a16:rowId xmlns:a16="http://schemas.microsoft.com/office/drawing/2014/main" val="339731527"/>
                  </a:ext>
                </a:extLst>
              </a:tr>
              <a:tr h="554010">
                <a:tc>
                  <a:txBody>
                    <a:bodyPr/>
                    <a:lstStyle/>
                    <a:p>
                      <a:pPr algn="l" fontAlgn="b"/>
                      <a:r>
                        <a:rPr lang="de-CH" sz="3200" b="1" i="0" u="none" strike="noStrike" kern="1200" spc="0" baseline="0" dirty="0">
                          <a:solidFill>
                            <a:srgbClr val="00726F"/>
                          </a:solidFill>
                          <a:latin typeface="Source Sans Pro" panose="020B0503030403020204" pitchFamily="34" charset="0"/>
                          <a:ea typeface="Source Sans Pro" panose="020B0503030403020204" pitchFamily="34" charset="0"/>
                          <a:cs typeface="+mn-cs"/>
                        </a:rPr>
                        <a:t>Total </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ECE5"/>
                    </a:solidFill>
                  </a:tcPr>
                </a:tc>
                <a:tc>
                  <a:txBody>
                    <a:bodyPr/>
                    <a:lstStyle/>
                    <a:p>
                      <a:pPr algn="r" fontAlgn="b"/>
                      <a:r>
                        <a:rPr lang="de-CH" sz="2800" b="1" i="0" u="none" strike="noStrike" kern="1200" spc="0" baseline="0" dirty="0">
                          <a:solidFill>
                            <a:srgbClr val="00726F"/>
                          </a:solidFill>
                          <a:latin typeface="Source Sans Pro" panose="020B0503030403020204" pitchFamily="34" charset="0"/>
                          <a:ea typeface="Source Sans Pro" panose="020B0503030403020204" pitchFamily="34" charset="0"/>
                          <a:cs typeface="+mn-cs"/>
                        </a:rPr>
                        <a:t>408</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ECE5"/>
                    </a:solidFill>
                  </a:tcPr>
                </a:tc>
                <a:tc>
                  <a:txBody>
                    <a:bodyPr/>
                    <a:lstStyle/>
                    <a:p>
                      <a:pPr algn="r" fontAlgn="b"/>
                      <a:r>
                        <a:rPr lang="de-CH" sz="2800" b="1" i="0" u="none" strike="noStrike" kern="1200" spc="0" baseline="0" dirty="0">
                          <a:solidFill>
                            <a:srgbClr val="00726F"/>
                          </a:solidFill>
                          <a:latin typeface="Source Sans Pro" panose="020B0503030403020204" pitchFamily="34" charset="0"/>
                          <a:ea typeface="Source Sans Pro" panose="020B0503030403020204" pitchFamily="34" charset="0"/>
                          <a:cs typeface="+mn-cs"/>
                        </a:rPr>
                        <a:t>368</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ECE5"/>
                    </a:solidFill>
                  </a:tcPr>
                </a:tc>
                <a:extLst>
                  <a:ext uri="{0D108BD9-81ED-4DB2-BD59-A6C34878D82A}">
                    <a16:rowId xmlns:a16="http://schemas.microsoft.com/office/drawing/2014/main" val="1383892282"/>
                  </a:ext>
                </a:extLst>
              </a:tr>
            </a:tbl>
          </a:graphicData>
        </a:graphic>
      </p:graphicFrame>
      <p:sp>
        <p:nvSpPr>
          <p:cNvPr id="14" name="TextBox 8">
            <a:extLst>
              <a:ext uri="{FF2B5EF4-FFF2-40B4-BE49-F238E27FC236}">
                <a16:creationId xmlns:a16="http://schemas.microsoft.com/office/drawing/2014/main" id="{27EAFA19-C35D-4A22-9508-726245EE694C}"/>
              </a:ext>
            </a:extLst>
          </p:cNvPr>
          <p:cNvSpPr txBox="1"/>
          <p:nvPr/>
        </p:nvSpPr>
        <p:spPr>
          <a:xfrm>
            <a:off x="263013" y="1976339"/>
            <a:ext cx="6502355" cy="707822"/>
          </a:xfrm>
          <a:prstGeom prst="rect">
            <a:avLst/>
          </a:prstGeom>
        </p:spPr>
        <p:txBody>
          <a:bodyPr wrap="square" lIns="0" tIns="0" rIns="0" bIns="0" rtlCol="0" anchor="t">
            <a:spAutoFit/>
          </a:bodyPr>
          <a:lstStyle/>
          <a:p>
            <a:pPr marL="453390" lvl="1">
              <a:lnSpc>
                <a:spcPts val="5880"/>
              </a:lnSpc>
            </a:pPr>
            <a:r>
              <a:rPr lang="de-CH" sz="4200" noProof="1">
                <a:solidFill>
                  <a:srgbClr val="00726F"/>
                </a:solidFill>
                <a:latin typeface="Source Sans Pro"/>
              </a:rPr>
              <a:t>Einwohnerzahl    </a:t>
            </a:r>
            <a:r>
              <a:rPr lang="de-CH" sz="4200" b="1" noProof="1">
                <a:solidFill>
                  <a:srgbClr val="00726F"/>
                </a:solidFill>
                <a:latin typeface="Source Sans Pro"/>
              </a:rPr>
              <a:t>3’400</a:t>
            </a:r>
          </a:p>
        </p:txBody>
      </p:sp>
      <p:sp>
        <p:nvSpPr>
          <p:cNvPr id="6" name="Rechteck 5">
            <a:extLst>
              <a:ext uri="{FF2B5EF4-FFF2-40B4-BE49-F238E27FC236}">
                <a16:creationId xmlns:a16="http://schemas.microsoft.com/office/drawing/2014/main" id="{5F2E8FF3-6C85-4ACC-B438-DD3D556D5AF9}"/>
              </a:ext>
            </a:extLst>
          </p:cNvPr>
          <p:cNvSpPr/>
          <p:nvPr/>
        </p:nvSpPr>
        <p:spPr>
          <a:xfrm>
            <a:off x="160209" y="2652325"/>
            <a:ext cx="16256599" cy="800155"/>
          </a:xfrm>
          <a:prstGeom prst="rect">
            <a:avLst/>
          </a:prstGeom>
        </p:spPr>
        <p:txBody>
          <a:bodyPr wrap="square">
            <a:spAutoFit/>
          </a:bodyPr>
          <a:lstStyle/>
          <a:p>
            <a:pPr marL="453390" lvl="1">
              <a:lnSpc>
                <a:spcPts val="5880"/>
              </a:lnSpc>
            </a:pPr>
            <a:r>
              <a:rPr lang="de-CH" sz="4200" noProof="1">
                <a:solidFill>
                  <a:srgbClr val="00726F"/>
                </a:solidFill>
                <a:latin typeface="Source Sans Pro"/>
              </a:rPr>
              <a:t>65+jährige                  </a:t>
            </a:r>
            <a:r>
              <a:rPr lang="de-CH" sz="4200" b="1" noProof="1">
                <a:solidFill>
                  <a:srgbClr val="00726F"/>
                </a:solidFill>
                <a:latin typeface="Source Sans Pro"/>
              </a:rPr>
              <a:t>776</a:t>
            </a:r>
            <a:endParaRPr lang="de-CH" sz="4200" noProof="1">
              <a:solidFill>
                <a:srgbClr val="00726F"/>
              </a:solidFill>
              <a:latin typeface="Source Sans Pro"/>
            </a:endParaRPr>
          </a:p>
        </p:txBody>
      </p:sp>
      <p:sp>
        <p:nvSpPr>
          <p:cNvPr id="15" name="Rechteck 14">
            <a:extLst>
              <a:ext uri="{FF2B5EF4-FFF2-40B4-BE49-F238E27FC236}">
                <a16:creationId xmlns:a16="http://schemas.microsoft.com/office/drawing/2014/main" id="{259533EA-CD1F-4BEE-A89A-00BCBC71B661}"/>
              </a:ext>
            </a:extLst>
          </p:cNvPr>
          <p:cNvSpPr/>
          <p:nvPr/>
        </p:nvSpPr>
        <p:spPr>
          <a:xfrm>
            <a:off x="221042" y="6670525"/>
            <a:ext cx="9499022" cy="1556773"/>
          </a:xfrm>
          <a:prstGeom prst="rect">
            <a:avLst/>
          </a:prstGeom>
        </p:spPr>
        <p:txBody>
          <a:bodyPr wrap="square">
            <a:spAutoFit/>
          </a:bodyPr>
          <a:lstStyle/>
          <a:p>
            <a:pPr marL="453390" lvl="1">
              <a:lnSpc>
                <a:spcPts val="5880"/>
              </a:lnSpc>
            </a:pPr>
            <a:r>
              <a:rPr lang="de-CH" sz="3200" noProof="1">
                <a:solidFill>
                  <a:srgbClr val="00726F"/>
                </a:solidFill>
                <a:latin typeface="Source Sans Pro" panose="020B0503030403020204" pitchFamily="34" charset="0"/>
                <a:ea typeface="Source Sans Pro" panose="020B0503030403020204" pitchFamily="34" charset="0"/>
              </a:rPr>
              <a:t>Ausländeranteil in Gemeinde  18.6 %</a:t>
            </a:r>
          </a:p>
          <a:p>
            <a:pPr marL="453390" lvl="1">
              <a:lnSpc>
                <a:spcPts val="5880"/>
              </a:lnSpc>
            </a:pPr>
            <a:r>
              <a:rPr lang="de-CH" sz="3200" noProof="1">
                <a:solidFill>
                  <a:srgbClr val="00726F"/>
                </a:solidFill>
                <a:latin typeface="Source Sans Pro" panose="020B0503030403020204" pitchFamily="34" charset="0"/>
                <a:ea typeface="Source Sans Pro" panose="020B0503030403020204" pitchFamily="34" charset="0"/>
              </a:rPr>
              <a:t>von der Bevölkerung 65+             1.1 %</a:t>
            </a:r>
          </a:p>
        </p:txBody>
      </p:sp>
      <p:pic>
        <p:nvPicPr>
          <p:cNvPr id="3" name="Picture 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3964752" y="20640"/>
            <a:ext cx="4323248" cy="2423111"/>
          </a:xfrm>
          <a:prstGeom prst="rect">
            <a:avLst/>
          </a:prstGeom>
        </p:spPr>
      </p:pic>
    </p:spTree>
    <p:extLst>
      <p:ext uri="{BB962C8B-B14F-4D97-AF65-F5344CB8AC3E}">
        <p14:creationId xmlns:p14="http://schemas.microsoft.com/office/powerpoint/2010/main" val="2110436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0" y="0"/>
            <a:ext cx="18288000" cy="10287000"/>
          </a:xfrm>
          <a:prstGeom prst="rect">
            <a:avLst/>
          </a:prstGeom>
        </p:spPr>
      </p:pic>
      <p:sp>
        <p:nvSpPr>
          <p:cNvPr id="8" name="TextBox 8"/>
          <p:cNvSpPr txBox="1"/>
          <p:nvPr/>
        </p:nvSpPr>
        <p:spPr>
          <a:xfrm>
            <a:off x="664264" y="683729"/>
            <a:ext cx="14168367" cy="1038105"/>
          </a:xfrm>
          <a:prstGeom prst="rect">
            <a:avLst/>
          </a:prstGeom>
        </p:spPr>
        <p:txBody>
          <a:bodyPr wrap="square" lIns="0" tIns="0" rIns="0" bIns="0" rtlCol="0" anchor="t">
            <a:spAutoFit/>
          </a:bodyPr>
          <a:lstStyle/>
          <a:p>
            <a:pPr marL="0" marR="0" lvl="0" indent="0" algn="l" defTabSz="914400" rtl="0" eaLnBrk="1" fontAlgn="auto" latinLnBrk="0" hangingPunct="1">
              <a:lnSpc>
                <a:spcPts val="8499"/>
              </a:lnSpc>
              <a:spcBef>
                <a:spcPts val="0"/>
              </a:spcBef>
              <a:spcAft>
                <a:spcPts val="0"/>
              </a:spcAft>
              <a:buClrTx/>
              <a:buSzTx/>
              <a:buFontTx/>
              <a:buNone/>
              <a:tabLst/>
              <a:defRPr/>
            </a:pPr>
            <a:r>
              <a:rPr lang="de-CH" sz="6600" dirty="0">
                <a:solidFill>
                  <a:srgbClr val="00726F"/>
                </a:solidFill>
                <a:latin typeface="Source Sans Pro Bold"/>
              </a:rPr>
              <a:t>Wohnformen </a:t>
            </a:r>
            <a:r>
              <a:rPr lang="de-CH" sz="4400" dirty="0">
                <a:solidFill>
                  <a:srgbClr val="00726F"/>
                </a:solidFill>
                <a:latin typeface="Source Sans Pro Bold"/>
              </a:rPr>
              <a:t>der 776 65+ Jährigen</a:t>
            </a:r>
            <a:endParaRPr kumimoji="0" lang="de-CH" sz="6600" b="0" i="0" u="none" strike="noStrike" kern="1200" cap="none" spc="0" normalizeH="0" baseline="0" dirty="0">
              <a:ln>
                <a:noFill/>
              </a:ln>
              <a:solidFill>
                <a:srgbClr val="00726F"/>
              </a:solidFill>
              <a:effectLst/>
              <a:uLnTx/>
              <a:uFillTx/>
              <a:latin typeface="Source Sans Pro Bold"/>
              <a:ea typeface="+mn-ea"/>
              <a:cs typeface="+mn-cs"/>
            </a:endParaRPr>
          </a:p>
        </p:txBody>
      </p:sp>
      <p:sp>
        <p:nvSpPr>
          <p:cNvPr id="16" name="Rechteck: abgerundete Ecken 15">
            <a:extLst>
              <a:ext uri="{FF2B5EF4-FFF2-40B4-BE49-F238E27FC236}">
                <a16:creationId xmlns:a16="http://schemas.microsoft.com/office/drawing/2014/main" id="{DBBEE743-F2C8-4E4D-9525-D8B63EE93686}"/>
              </a:ext>
            </a:extLst>
          </p:cNvPr>
          <p:cNvSpPr/>
          <p:nvPr/>
        </p:nvSpPr>
        <p:spPr>
          <a:xfrm>
            <a:off x="10946847" y="4199247"/>
            <a:ext cx="833365" cy="360040"/>
          </a:xfrm>
          <a:prstGeom prst="roundRect">
            <a:avLst/>
          </a:prstGeom>
          <a:noFill/>
          <a:ln w="57150">
            <a:solidFill>
              <a:srgbClr val="BBC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cxnSp>
        <p:nvCxnSpPr>
          <p:cNvPr id="10" name="Gerade Verbindung mit Pfeil 9">
            <a:extLst>
              <a:ext uri="{FF2B5EF4-FFF2-40B4-BE49-F238E27FC236}">
                <a16:creationId xmlns:a16="http://schemas.microsoft.com/office/drawing/2014/main" id="{317E4CC6-BF28-4486-8AB8-E9A29ED018B4}"/>
              </a:ext>
            </a:extLst>
          </p:cNvPr>
          <p:cNvCxnSpPr>
            <a:cxnSpLocks/>
          </p:cNvCxnSpPr>
          <p:nvPr/>
        </p:nvCxnSpPr>
        <p:spPr>
          <a:xfrm>
            <a:off x="11880304" y="4379267"/>
            <a:ext cx="385459" cy="0"/>
          </a:xfrm>
          <a:prstGeom prst="straightConnector1">
            <a:avLst/>
          </a:prstGeom>
          <a:ln w="57150">
            <a:solidFill>
              <a:srgbClr val="BBCF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Gerade Verbindung mit Pfeil 21">
            <a:extLst>
              <a:ext uri="{FF2B5EF4-FFF2-40B4-BE49-F238E27FC236}">
                <a16:creationId xmlns:a16="http://schemas.microsoft.com/office/drawing/2014/main" id="{89418513-B260-4AD2-AF61-2275021CAD4A}"/>
              </a:ext>
            </a:extLst>
          </p:cNvPr>
          <p:cNvCxnSpPr>
            <a:cxnSpLocks/>
          </p:cNvCxnSpPr>
          <p:nvPr/>
        </p:nvCxnSpPr>
        <p:spPr>
          <a:xfrm flipV="1">
            <a:off x="5544076" y="3184468"/>
            <a:ext cx="3698680" cy="794426"/>
          </a:xfrm>
          <a:prstGeom prst="straightConnector1">
            <a:avLst/>
          </a:prstGeom>
          <a:ln w="57150">
            <a:solidFill>
              <a:srgbClr val="BBCF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Gerade Verbindung mit Pfeil 29">
            <a:extLst>
              <a:ext uri="{FF2B5EF4-FFF2-40B4-BE49-F238E27FC236}">
                <a16:creationId xmlns:a16="http://schemas.microsoft.com/office/drawing/2014/main" id="{82A6149D-AE46-4C82-9FA6-A39AEFF9F8F8}"/>
              </a:ext>
            </a:extLst>
          </p:cNvPr>
          <p:cNvCxnSpPr>
            <a:cxnSpLocks/>
          </p:cNvCxnSpPr>
          <p:nvPr/>
        </p:nvCxnSpPr>
        <p:spPr>
          <a:xfrm>
            <a:off x="6263680" y="4158914"/>
            <a:ext cx="2979076" cy="400373"/>
          </a:xfrm>
          <a:prstGeom prst="straightConnector1">
            <a:avLst/>
          </a:prstGeom>
          <a:ln w="57150">
            <a:solidFill>
              <a:srgbClr val="BBCF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4" name="Tabelle 3">
            <a:extLst>
              <a:ext uri="{FF2B5EF4-FFF2-40B4-BE49-F238E27FC236}">
                <a16:creationId xmlns:a16="http://schemas.microsoft.com/office/drawing/2014/main" id="{D077E645-39C8-48BF-8B8E-55C160EC38D8}"/>
              </a:ext>
            </a:extLst>
          </p:cNvPr>
          <p:cNvGraphicFramePr>
            <a:graphicFrameLocks noGrp="1"/>
          </p:cNvGraphicFramePr>
          <p:nvPr>
            <p:extLst>
              <p:ext uri="{D42A27DB-BD31-4B8C-83A1-F6EECF244321}">
                <p14:modId xmlns:p14="http://schemas.microsoft.com/office/powerpoint/2010/main" val="1744700495"/>
              </p:ext>
            </p:extLst>
          </p:nvPr>
        </p:nvGraphicFramePr>
        <p:xfrm>
          <a:off x="9583574" y="2449820"/>
          <a:ext cx="6560025" cy="3413760"/>
        </p:xfrm>
        <a:graphic>
          <a:graphicData uri="http://schemas.openxmlformats.org/drawingml/2006/table">
            <a:tbl>
              <a:tblPr>
                <a:tableStyleId>{5C22544A-7EE6-4342-B048-85BDC9FD1C3A}</a:tableStyleId>
              </a:tblPr>
              <a:tblGrid>
                <a:gridCol w="2991877">
                  <a:extLst>
                    <a:ext uri="{9D8B030D-6E8A-4147-A177-3AD203B41FA5}">
                      <a16:colId xmlns:a16="http://schemas.microsoft.com/office/drawing/2014/main" val="3525266489"/>
                    </a:ext>
                  </a:extLst>
                </a:gridCol>
                <a:gridCol w="1695025">
                  <a:extLst>
                    <a:ext uri="{9D8B030D-6E8A-4147-A177-3AD203B41FA5}">
                      <a16:colId xmlns:a16="http://schemas.microsoft.com/office/drawing/2014/main" val="3630726730"/>
                    </a:ext>
                  </a:extLst>
                </a:gridCol>
                <a:gridCol w="1873123">
                  <a:extLst>
                    <a:ext uri="{9D8B030D-6E8A-4147-A177-3AD203B41FA5}">
                      <a16:colId xmlns:a16="http://schemas.microsoft.com/office/drawing/2014/main" val="1091487802"/>
                    </a:ext>
                  </a:extLst>
                </a:gridCol>
              </a:tblGrid>
              <a:tr h="1009710">
                <a:tc>
                  <a:txBody>
                    <a:bodyPr/>
                    <a:lstStyle/>
                    <a:p>
                      <a:pPr algn="l" fontAlgn="b"/>
                      <a:r>
                        <a:rPr lang="de-CH" sz="2800" b="1" i="0" u="none" strike="noStrike" kern="1200" baseline="0" dirty="0">
                          <a:solidFill>
                            <a:srgbClr val="00726F"/>
                          </a:solidFill>
                          <a:latin typeface="Source Sans Pro"/>
                          <a:ea typeface="+mn-ea"/>
                          <a:cs typeface="+mn-cs"/>
                        </a:rPr>
                        <a:t>65 - 79 jährig </a:t>
                      </a:r>
                      <a:br>
                        <a:rPr lang="de-CH" sz="2800" b="1" i="0" u="none" strike="noStrike" kern="1200" baseline="0" dirty="0">
                          <a:solidFill>
                            <a:srgbClr val="00726F"/>
                          </a:solidFill>
                          <a:latin typeface="Source Sans Pro"/>
                          <a:ea typeface="+mn-ea"/>
                          <a:cs typeface="+mn-cs"/>
                        </a:rPr>
                      </a:br>
                      <a:r>
                        <a:rPr lang="de-CH" sz="2800" b="1" i="0" u="none" strike="noStrike" kern="1200" baseline="0" dirty="0">
                          <a:solidFill>
                            <a:srgbClr val="005771"/>
                          </a:solidFill>
                          <a:latin typeface="Source Sans Pro"/>
                          <a:ea typeface="+mn-ea"/>
                          <a:cs typeface="+mn-cs"/>
                        </a:rPr>
                        <a:t>3. Lebensalter</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ECE5"/>
                    </a:solidFill>
                  </a:tcPr>
                </a:tc>
                <a:tc>
                  <a:txBody>
                    <a:bodyPr/>
                    <a:lstStyle/>
                    <a:p>
                      <a:pPr algn="ctr" fontAlgn="b"/>
                      <a:r>
                        <a:rPr lang="de-CH" sz="2800" b="0" i="0" u="none" strike="noStrike" kern="1200" baseline="0" dirty="0">
                          <a:solidFill>
                            <a:srgbClr val="00726F"/>
                          </a:solidFill>
                          <a:latin typeface="Source Sans Pro"/>
                          <a:ea typeface="+mn-ea"/>
                          <a:cs typeface="+mn-cs"/>
                        </a:rPr>
                        <a:t>Wohnen </a:t>
                      </a:r>
                      <a:br>
                        <a:rPr lang="de-CH" sz="2800" b="0" i="0" u="none" strike="noStrike" kern="1200" baseline="0" dirty="0">
                          <a:solidFill>
                            <a:srgbClr val="00726F"/>
                          </a:solidFill>
                          <a:latin typeface="Source Sans Pro"/>
                          <a:ea typeface="+mn-ea"/>
                          <a:cs typeface="+mn-cs"/>
                        </a:rPr>
                      </a:br>
                      <a:br>
                        <a:rPr lang="de-CH" sz="2800" b="0" i="0" u="none" strike="noStrike" kern="1200" baseline="0" dirty="0">
                          <a:solidFill>
                            <a:srgbClr val="00726F"/>
                          </a:solidFill>
                          <a:latin typeface="Source Sans Pro"/>
                          <a:ea typeface="+mn-ea"/>
                          <a:cs typeface="+mn-cs"/>
                        </a:rPr>
                      </a:br>
                      <a:r>
                        <a:rPr lang="de-CH" sz="2800" b="1" i="0" u="none" strike="noStrike" kern="1200" baseline="0" dirty="0">
                          <a:solidFill>
                            <a:srgbClr val="00726F"/>
                          </a:solidFill>
                          <a:latin typeface="Source Sans Pro"/>
                          <a:ea typeface="+mn-ea"/>
                          <a:cs typeface="+mn-cs"/>
                        </a:rPr>
                        <a:t>Frauen</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ECE5"/>
                    </a:solidFill>
                  </a:tcPr>
                </a:tc>
                <a:tc>
                  <a:txBody>
                    <a:bodyPr/>
                    <a:lstStyle/>
                    <a:p>
                      <a:pPr algn="l" fontAlgn="b"/>
                      <a:r>
                        <a:rPr lang="de-CH" sz="2800" b="0" i="0" u="none" strike="noStrike" kern="1200" baseline="0" dirty="0">
                          <a:solidFill>
                            <a:srgbClr val="00726F"/>
                          </a:solidFill>
                          <a:latin typeface="Source Sans Pro"/>
                          <a:ea typeface="+mn-ea"/>
                          <a:cs typeface="+mn-cs"/>
                        </a:rPr>
                        <a:t>allein </a:t>
                      </a:r>
                      <a:br>
                        <a:rPr lang="de-CH" sz="2800" b="0" i="0" u="none" strike="noStrike" kern="1200" baseline="0" dirty="0">
                          <a:solidFill>
                            <a:srgbClr val="00726F"/>
                          </a:solidFill>
                          <a:latin typeface="Source Sans Pro"/>
                          <a:ea typeface="+mn-ea"/>
                          <a:cs typeface="+mn-cs"/>
                        </a:rPr>
                      </a:br>
                      <a:br>
                        <a:rPr lang="de-CH" sz="2800" b="0" i="0" u="none" strike="noStrike" kern="1200" baseline="0" dirty="0">
                          <a:solidFill>
                            <a:srgbClr val="00726F"/>
                          </a:solidFill>
                          <a:latin typeface="Source Sans Pro"/>
                          <a:ea typeface="+mn-ea"/>
                          <a:cs typeface="+mn-cs"/>
                        </a:rPr>
                      </a:br>
                      <a:r>
                        <a:rPr lang="de-CH" sz="2800" b="1" i="0" u="none" strike="noStrike" kern="1200" baseline="0" dirty="0">
                          <a:solidFill>
                            <a:srgbClr val="00726F"/>
                          </a:solidFill>
                          <a:latin typeface="Source Sans Pro"/>
                          <a:ea typeface="+mn-ea"/>
                          <a:cs typeface="+mn-cs"/>
                        </a:rPr>
                        <a:t>Männer</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ECE5"/>
                    </a:solidFill>
                  </a:tcPr>
                </a:tc>
                <a:extLst>
                  <a:ext uri="{0D108BD9-81ED-4DB2-BD59-A6C34878D82A}">
                    <a16:rowId xmlns:a16="http://schemas.microsoft.com/office/drawing/2014/main" val="2202175168"/>
                  </a:ext>
                </a:extLst>
              </a:tr>
              <a:tr h="336570">
                <a:tc>
                  <a:txBody>
                    <a:bodyPr/>
                    <a:lstStyle/>
                    <a:p>
                      <a:pPr algn="l" fontAlgn="b"/>
                      <a:endParaRPr lang="de-CH" sz="2800" b="0" i="0" u="none" strike="noStrike" kern="1200" baseline="0" dirty="0">
                        <a:solidFill>
                          <a:srgbClr val="00726F"/>
                        </a:solidFill>
                        <a:latin typeface="Source Sans Pro"/>
                        <a:ea typeface="+mn-ea"/>
                        <a:cs typeface="+mn-cs"/>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ECE5"/>
                    </a:solidFill>
                  </a:tcPr>
                </a:tc>
                <a:tc>
                  <a:txBody>
                    <a:bodyPr/>
                    <a:lstStyle/>
                    <a:p>
                      <a:pPr algn="ctr" fontAlgn="b"/>
                      <a:r>
                        <a:rPr lang="de-CH" sz="2800" b="0" i="0" u="none" strike="noStrike" kern="1200" baseline="0" dirty="0">
                          <a:solidFill>
                            <a:srgbClr val="00726F"/>
                          </a:solidFill>
                          <a:latin typeface="Source Sans Pro"/>
                          <a:ea typeface="+mn-ea"/>
                          <a:cs typeface="+mn-cs"/>
                        </a:rPr>
                        <a:t>83</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ECE5"/>
                    </a:solidFill>
                  </a:tcPr>
                </a:tc>
                <a:tc>
                  <a:txBody>
                    <a:bodyPr/>
                    <a:lstStyle/>
                    <a:p>
                      <a:pPr algn="ctr" fontAlgn="b"/>
                      <a:r>
                        <a:rPr lang="de-CH" sz="2800" b="0" i="0" u="none" strike="noStrike" kern="1200" baseline="0" dirty="0">
                          <a:solidFill>
                            <a:srgbClr val="00726F"/>
                          </a:solidFill>
                          <a:latin typeface="Source Sans Pro"/>
                          <a:ea typeface="+mn-ea"/>
                          <a:cs typeface="+mn-cs"/>
                        </a:rPr>
                        <a:t>49</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ECE5"/>
                    </a:solidFill>
                  </a:tcPr>
                </a:tc>
                <a:extLst>
                  <a:ext uri="{0D108BD9-81ED-4DB2-BD59-A6C34878D82A}">
                    <a16:rowId xmlns:a16="http://schemas.microsoft.com/office/drawing/2014/main" val="2150252940"/>
                  </a:ext>
                </a:extLst>
              </a:tr>
              <a:tr h="669224">
                <a:tc>
                  <a:txBody>
                    <a:bodyPr/>
                    <a:lstStyle/>
                    <a:p>
                      <a:pPr algn="l" fontAlgn="b"/>
                      <a:r>
                        <a:rPr lang="de-CH" sz="2800" b="1" i="0" u="none" strike="noStrike" kern="1200" baseline="0" dirty="0">
                          <a:solidFill>
                            <a:srgbClr val="00726F"/>
                          </a:solidFill>
                          <a:latin typeface="Source Sans Pro"/>
                          <a:ea typeface="+mn-ea"/>
                          <a:cs typeface="+mn-cs"/>
                        </a:rPr>
                        <a:t>80 +</a:t>
                      </a:r>
                      <a:br>
                        <a:rPr lang="de-CH" sz="2800" b="0" i="0" u="none" strike="noStrike" kern="1200" baseline="0" dirty="0">
                          <a:solidFill>
                            <a:srgbClr val="00726F"/>
                          </a:solidFill>
                          <a:latin typeface="Source Sans Pro"/>
                          <a:ea typeface="+mn-ea"/>
                          <a:cs typeface="+mn-cs"/>
                        </a:rPr>
                      </a:br>
                      <a:r>
                        <a:rPr lang="de-CH" sz="2800" b="1" i="0" u="none" strike="noStrike" kern="1200" baseline="0" dirty="0">
                          <a:solidFill>
                            <a:srgbClr val="005771"/>
                          </a:solidFill>
                          <a:latin typeface="Source Sans Pro"/>
                          <a:ea typeface="+mn-ea"/>
                          <a:cs typeface="+mn-cs"/>
                        </a:rPr>
                        <a:t>~4. Lebensalter</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ECE5"/>
                    </a:solidFill>
                  </a:tcPr>
                </a:tc>
                <a:tc>
                  <a:txBody>
                    <a:bodyPr/>
                    <a:lstStyle/>
                    <a:p>
                      <a:pPr algn="ctr" fontAlgn="b"/>
                      <a:r>
                        <a:rPr lang="de-CH" sz="2800" b="0" i="0" u="none" strike="noStrike" kern="1200" baseline="0" dirty="0">
                          <a:solidFill>
                            <a:srgbClr val="00726F"/>
                          </a:solidFill>
                          <a:latin typeface="Source Sans Pro"/>
                          <a:ea typeface="+mn-ea"/>
                          <a:cs typeface="+mn-cs"/>
                        </a:rPr>
                        <a:t>48</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ECE5"/>
                    </a:solidFill>
                  </a:tcPr>
                </a:tc>
                <a:tc>
                  <a:txBody>
                    <a:bodyPr/>
                    <a:lstStyle/>
                    <a:p>
                      <a:pPr algn="ctr" fontAlgn="b"/>
                      <a:r>
                        <a:rPr lang="de-CH" sz="2800" b="0" i="0" u="none" strike="noStrike" kern="1200" baseline="0" dirty="0">
                          <a:solidFill>
                            <a:srgbClr val="00726F"/>
                          </a:solidFill>
                          <a:latin typeface="Source Sans Pro"/>
                          <a:ea typeface="+mn-ea"/>
                          <a:cs typeface="+mn-cs"/>
                        </a:rPr>
                        <a:t>16</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ECE5"/>
                    </a:solidFill>
                  </a:tcPr>
                </a:tc>
                <a:extLst>
                  <a:ext uri="{0D108BD9-81ED-4DB2-BD59-A6C34878D82A}">
                    <a16:rowId xmlns:a16="http://schemas.microsoft.com/office/drawing/2014/main" val="3332238704"/>
                  </a:ext>
                </a:extLst>
              </a:tr>
              <a:tr h="0">
                <a:tc>
                  <a:txBody>
                    <a:bodyPr/>
                    <a:lstStyle/>
                    <a:p>
                      <a:pPr algn="l" fontAlgn="b"/>
                      <a:endParaRPr lang="de-CH" sz="2800" b="0" i="0" u="none" strike="noStrike" kern="1200" baseline="0" dirty="0">
                        <a:solidFill>
                          <a:srgbClr val="00726F"/>
                        </a:solidFill>
                        <a:latin typeface="Source Sans Pro"/>
                        <a:ea typeface="+mn-ea"/>
                        <a:cs typeface="+mn-cs"/>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ECE5"/>
                    </a:solidFill>
                  </a:tcPr>
                </a:tc>
                <a:tc>
                  <a:txBody>
                    <a:bodyPr/>
                    <a:lstStyle/>
                    <a:p>
                      <a:pPr algn="ctr" fontAlgn="b"/>
                      <a:endParaRPr lang="de-CH" sz="2800" b="0" i="0" u="none" strike="noStrike" kern="1200" baseline="0" dirty="0">
                        <a:solidFill>
                          <a:srgbClr val="00726F"/>
                        </a:solidFill>
                        <a:latin typeface="Source Sans Pro"/>
                        <a:ea typeface="+mn-ea"/>
                        <a:cs typeface="+mn-cs"/>
                      </a:endParaRP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ECE5"/>
                    </a:solidFill>
                  </a:tcPr>
                </a:tc>
                <a:tc>
                  <a:txBody>
                    <a:bodyPr/>
                    <a:lstStyle/>
                    <a:p>
                      <a:pPr algn="ctr" fontAlgn="b"/>
                      <a:endParaRPr lang="de-CH" sz="2800" b="0" i="0" u="none" strike="noStrike" kern="1200" baseline="0" dirty="0">
                        <a:solidFill>
                          <a:srgbClr val="00726F"/>
                        </a:solidFill>
                        <a:latin typeface="Source Sans Pro"/>
                        <a:ea typeface="+mn-ea"/>
                        <a:cs typeface="+mn-cs"/>
                      </a:endParaRP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ECE5"/>
                    </a:solidFill>
                  </a:tcPr>
                </a:tc>
                <a:extLst>
                  <a:ext uri="{0D108BD9-81ED-4DB2-BD59-A6C34878D82A}">
                    <a16:rowId xmlns:a16="http://schemas.microsoft.com/office/drawing/2014/main" val="905907102"/>
                  </a:ext>
                </a:extLst>
              </a:tr>
              <a:tr h="336570">
                <a:tc>
                  <a:txBody>
                    <a:bodyPr/>
                    <a:lstStyle/>
                    <a:p>
                      <a:pPr algn="l" fontAlgn="b"/>
                      <a:r>
                        <a:rPr lang="de-CH" sz="2800" b="1" i="1" u="none" strike="noStrike" kern="1200" baseline="0" dirty="0">
                          <a:solidFill>
                            <a:srgbClr val="00726F"/>
                          </a:solidFill>
                          <a:latin typeface="Source Sans Pro"/>
                          <a:ea typeface="+mn-ea"/>
                          <a:cs typeface="+mn-cs"/>
                        </a:rPr>
                        <a:t>Total </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ECE5"/>
                    </a:solidFill>
                  </a:tcPr>
                </a:tc>
                <a:tc>
                  <a:txBody>
                    <a:bodyPr/>
                    <a:lstStyle/>
                    <a:p>
                      <a:pPr algn="ctr" fontAlgn="b"/>
                      <a:r>
                        <a:rPr lang="de-CH" sz="2800" b="1" i="1" u="none" strike="noStrike" kern="1200" baseline="0" dirty="0">
                          <a:solidFill>
                            <a:srgbClr val="00726F"/>
                          </a:solidFill>
                          <a:latin typeface="Source Sans Pro"/>
                          <a:ea typeface="+mn-ea"/>
                          <a:cs typeface="+mn-cs"/>
                        </a:rPr>
                        <a:t>131</a:t>
                      </a: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EDECE5"/>
                    </a:solidFill>
                  </a:tcPr>
                </a:tc>
                <a:tc>
                  <a:txBody>
                    <a:bodyPr/>
                    <a:lstStyle/>
                    <a:p>
                      <a:pPr algn="ctr" fontAlgn="b"/>
                      <a:r>
                        <a:rPr lang="de-CH" sz="2800" b="1" i="1" u="none" strike="noStrike" kern="1200" baseline="0" dirty="0">
                          <a:solidFill>
                            <a:srgbClr val="00726F"/>
                          </a:solidFill>
                          <a:latin typeface="Source Sans Pro"/>
                          <a:ea typeface="+mn-ea"/>
                          <a:cs typeface="+mn-cs"/>
                        </a:rPr>
                        <a:t>65</a:t>
                      </a: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EDECE5"/>
                    </a:solidFill>
                  </a:tcPr>
                </a:tc>
                <a:extLst>
                  <a:ext uri="{0D108BD9-81ED-4DB2-BD59-A6C34878D82A}">
                    <a16:rowId xmlns:a16="http://schemas.microsoft.com/office/drawing/2014/main" val="2865436542"/>
                  </a:ext>
                </a:extLst>
              </a:tr>
            </a:tbl>
          </a:graphicData>
        </a:graphic>
      </p:graphicFrame>
      <p:sp>
        <p:nvSpPr>
          <p:cNvPr id="14" name="Rechteck: abgerundete Ecken 13">
            <a:extLst>
              <a:ext uri="{FF2B5EF4-FFF2-40B4-BE49-F238E27FC236}">
                <a16:creationId xmlns:a16="http://schemas.microsoft.com/office/drawing/2014/main" id="{48BAB121-CCDF-4208-99F4-94B59196150C}"/>
              </a:ext>
            </a:extLst>
          </p:cNvPr>
          <p:cNvSpPr/>
          <p:nvPr/>
        </p:nvSpPr>
        <p:spPr>
          <a:xfrm>
            <a:off x="12997301" y="4559287"/>
            <a:ext cx="833365" cy="517337"/>
          </a:xfrm>
          <a:prstGeom prst="roundRect">
            <a:avLst/>
          </a:prstGeom>
          <a:noFill/>
          <a:ln w="57150">
            <a:solidFill>
              <a:srgbClr val="BBC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aphicFrame>
        <p:nvGraphicFramePr>
          <p:cNvPr id="23" name="Diagramm 22">
            <a:extLst>
              <a:ext uri="{FF2B5EF4-FFF2-40B4-BE49-F238E27FC236}">
                <a16:creationId xmlns:a16="http://schemas.microsoft.com/office/drawing/2014/main" id="{BF1649BC-E201-489C-ADAE-9A7B3E989CCE}"/>
              </a:ext>
            </a:extLst>
          </p:cNvPr>
          <p:cNvGraphicFramePr>
            <a:graphicFrameLocks/>
          </p:cNvGraphicFramePr>
          <p:nvPr>
            <p:extLst>
              <p:ext uri="{D42A27DB-BD31-4B8C-83A1-F6EECF244321}">
                <p14:modId xmlns:p14="http://schemas.microsoft.com/office/powerpoint/2010/main" val="3669353575"/>
              </p:ext>
            </p:extLst>
          </p:nvPr>
        </p:nvGraphicFramePr>
        <p:xfrm>
          <a:off x="221934" y="2335189"/>
          <a:ext cx="9822558" cy="5969283"/>
        </p:xfrm>
        <a:graphic>
          <a:graphicData uri="http://schemas.openxmlformats.org/drawingml/2006/chart">
            <c:chart xmlns:c="http://schemas.openxmlformats.org/drawingml/2006/chart" xmlns:r="http://schemas.openxmlformats.org/officeDocument/2006/relationships" r:id="rId4"/>
          </a:graphicData>
        </a:graphic>
      </p:graphicFrame>
      <p:sp>
        <p:nvSpPr>
          <p:cNvPr id="18" name="Rechteck 17">
            <a:extLst>
              <a:ext uri="{FF2B5EF4-FFF2-40B4-BE49-F238E27FC236}">
                <a16:creationId xmlns:a16="http://schemas.microsoft.com/office/drawing/2014/main" id="{D8D4D3C7-40D2-48BE-893A-3D671BE4DA9D}"/>
              </a:ext>
            </a:extLst>
          </p:cNvPr>
          <p:cNvSpPr/>
          <p:nvPr/>
        </p:nvSpPr>
        <p:spPr>
          <a:xfrm>
            <a:off x="9144000" y="6833832"/>
            <a:ext cx="8975724" cy="1446550"/>
          </a:xfrm>
          <a:prstGeom prst="rect">
            <a:avLst/>
          </a:prstGeom>
        </p:spPr>
        <p:txBody>
          <a:bodyPr wrap="square">
            <a:spAutoFit/>
          </a:bodyPr>
          <a:lstStyle/>
          <a:p>
            <a:pPr>
              <a:defRPr lang="de-CH" sz="3200" b="0" i="1" u="none" strike="noStrike" kern="1200" baseline="0">
                <a:solidFill>
                  <a:srgbClr val="00726F"/>
                </a:solidFill>
                <a:latin typeface="Source Sans Pro"/>
                <a:ea typeface="+mn-ea"/>
                <a:cs typeface="+mn-cs"/>
              </a:defRPr>
            </a:pPr>
            <a:r>
              <a:rPr lang="de-CH" sz="3200" b="1" dirty="0">
                <a:solidFill>
                  <a:srgbClr val="BBCF00"/>
                </a:solidFill>
                <a:latin typeface="Source Sans Pro"/>
              </a:rPr>
              <a:t>                     Leben in Mehrpersonenhaushalt</a:t>
            </a:r>
            <a:endParaRPr lang="de-CH" sz="3200" b="1" dirty="0">
              <a:solidFill>
                <a:srgbClr val="00726F"/>
              </a:solidFill>
              <a:latin typeface="Source Sans Pro"/>
            </a:endParaRPr>
          </a:p>
          <a:p>
            <a:pPr>
              <a:defRPr lang="de-CH" sz="3200" b="0" i="1" u="none" strike="noStrike" kern="1200" baseline="0">
                <a:solidFill>
                  <a:srgbClr val="00726F"/>
                </a:solidFill>
                <a:latin typeface="Source Sans Pro"/>
                <a:ea typeface="+mn-ea"/>
                <a:cs typeface="+mn-cs"/>
              </a:defRPr>
            </a:pPr>
            <a:r>
              <a:rPr lang="de-CH" sz="2800" b="1" dirty="0">
                <a:solidFill>
                  <a:srgbClr val="00726F"/>
                </a:solidFill>
                <a:latin typeface="Source Sans Pro"/>
              </a:rPr>
              <a:t>                         </a:t>
            </a:r>
            <a:r>
              <a:rPr lang="de-CH" sz="2800" b="1" dirty="0">
                <a:solidFill>
                  <a:srgbClr val="5C7390"/>
                </a:solidFill>
                <a:latin typeface="Source Sans Pro"/>
              </a:rPr>
              <a:t>65 – 79 Jährige =  53 %</a:t>
            </a:r>
          </a:p>
          <a:p>
            <a:pPr>
              <a:defRPr lang="de-CH" sz="3200" b="0" i="1" u="none" strike="noStrike" kern="1200" baseline="0">
                <a:solidFill>
                  <a:srgbClr val="00726F"/>
                </a:solidFill>
                <a:latin typeface="Source Sans Pro"/>
                <a:ea typeface="+mn-ea"/>
                <a:cs typeface="+mn-cs"/>
              </a:defRPr>
            </a:pPr>
            <a:r>
              <a:rPr lang="de-CH" sz="2800" b="1" i="1" dirty="0">
                <a:solidFill>
                  <a:srgbClr val="00726F"/>
                </a:solidFill>
                <a:latin typeface="Source Sans Pro"/>
              </a:rPr>
              <a:t>                         80 + Jährige       =  16 % von 776 65+ Jährigen</a:t>
            </a:r>
          </a:p>
        </p:txBody>
      </p:sp>
      <p:pic>
        <p:nvPicPr>
          <p:cNvPr id="3" name="Picture 3"/>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14158446" y="20641"/>
            <a:ext cx="4129553" cy="2314548"/>
          </a:xfrm>
          <a:prstGeom prst="rect">
            <a:avLst/>
          </a:prstGeom>
        </p:spPr>
      </p:pic>
    </p:spTree>
    <p:extLst>
      <p:ext uri="{BB962C8B-B14F-4D97-AF65-F5344CB8AC3E}">
        <p14:creationId xmlns:p14="http://schemas.microsoft.com/office/powerpoint/2010/main" val="551532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4" grpId="0" animBg="1"/>
      <p:bldP spid="18" grpId="0"/>
    </p:bld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Attiswil.potx" id="{15FAA72A-8A8E-4C31-86A4-E9FB9CAB32B2}" vid="{83A8EF98-3850-437B-9C98-24FD145C48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PP-Attiswil</Template>
  <TotalTime>0</TotalTime>
  <Words>4125</Words>
  <Application>Microsoft Office PowerPoint</Application>
  <PresentationFormat>Benutzerdefiniert</PresentationFormat>
  <Paragraphs>628</Paragraphs>
  <Slides>32</Slides>
  <Notes>32</Notes>
  <HiddenSlides>5</HiddenSlides>
  <MMClips>0</MMClips>
  <ScaleCrop>false</ScaleCrop>
  <HeadingPairs>
    <vt:vector size="6" baseType="variant">
      <vt:variant>
        <vt:lpstr>Verwendete Schriftarten</vt:lpstr>
      </vt:variant>
      <vt:variant>
        <vt:i4>9</vt:i4>
      </vt:variant>
      <vt:variant>
        <vt:lpstr>Design</vt:lpstr>
      </vt:variant>
      <vt:variant>
        <vt:i4>1</vt:i4>
      </vt:variant>
      <vt:variant>
        <vt:lpstr>Folientitel</vt:lpstr>
      </vt:variant>
      <vt:variant>
        <vt:i4>32</vt:i4>
      </vt:variant>
    </vt:vector>
  </HeadingPairs>
  <TitlesOfParts>
    <vt:vector size="42" baseType="lpstr">
      <vt:lpstr>Source Sans Pro</vt:lpstr>
      <vt:lpstr>Wingdings</vt:lpstr>
      <vt:lpstr>Courier New</vt:lpstr>
      <vt:lpstr>Source Sans Pro Bold</vt:lpstr>
      <vt:lpstr>Calibri Light</vt:lpstr>
      <vt:lpstr>Open Sans Light Bold</vt:lpstr>
      <vt:lpstr>Calibri</vt:lpstr>
      <vt:lpstr>Arial</vt:lpstr>
      <vt:lpstr>Times New Roman</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Binggeli Beatrice</dc:creator>
  <cp:lastModifiedBy>Nuradin Mohamad</cp:lastModifiedBy>
  <cp:revision>690</cp:revision>
  <cp:lastPrinted>2024-04-22T10:59:46Z</cp:lastPrinted>
  <dcterms:created xsi:type="dcterms:W3CDTF">2023-10-10T12:26:30Z</dcterms:created>
  <dcterms:modified xsi:type="dcterms:W3CDTF">2024-11-28T19:41:29Z</dcterms:modified>
  <dc:identifier>DAFdJ0zirfA</dc:identifier>
</cp:coreProperties>
</file>